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336" r:id="rId2"/>
    <p:sldId id="337" r:id="rId3"/>
    <p:sldId id="338" r:id="rId4"/>
    <p:sldId id="341" r:id="rId5"/>
    <p:sldId id="320" r:id="rId6"/>
    <p:sldId id="296" r:id="rId7"/>
    <p:sldId id="340" r:id="rId8"/>
    <p:sldId id="302" r:id="rId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1BE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26" autoAdjust="0"/>
    <p:restoredTop sz="94660"/>
  </p:normalViewPr>
  <p:slideViewPr>
    <p:cSldViewPr>
      <p:cViewPr>
        <p:scale>
          <a:sx n="70" d="100"/>
          <a:sy n="70" d="100"/>
        </p:scale>
        <p:origin x="-52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D9FADC-FB00-4D19-8013-F045F3D21E07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8F48DE10-DF61-40CA-A29C-9EC99862DAA0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tx1"/>
              </a:solidFill>
              <a:latin typeface="Arial Narrow" pitchFamily="34" charset="0"/>
            </a:rPr>
            <a:t>2556 </a:t>
          </a:r>
          <a:r>
            <a:rPr lang="ru-RU" sz="2200" b="1" dirty="0" smtClean="0">
              <a:solidFill>
                <a:schemeClr val="tx1"/>
              </a:solidFill>
              <a:latin typeface="Arial Narrow" pitchFamily="34" charset="0"/>
            </a:rPr>
            <a:t>    тел доставлено другими лицами</a:t>
          </a:r>
          <a:endParaRPr lang="ru-RU" sz="2200" b="1" dirty="0">
            <a:solidFill>
              <a:schemeClr val="tx1"/>
            </a:solidFill>
            <a:latin typeface="Arial Narrow" pitchFamily="34" charset="0"/>
          </a:endParaRPr>
        </a:p>
      </dgm:t>
    </dgm:pt>
    <dgm:pt modelId="{0D048FC4-B399-432A-9537-E76847463264}" type="parTrans" cxnId="{F0EFA23A-C8DE-423A-A186-A41AD345CB52}">
      <dgm:prSet/>
      <dgm:spPr/>
      <dgm:t>
        <a:bodyPr/>
        <a:lstStyle/>
        <a:p>
          <a:endParaRPr lang="ru-RU"/>
        </a:p>
      </dgm:t>
    </dgm:pt>
    <dgm:pt modelId="{1021FAE5-4863-462D-8564-3E38CCE057CB}" type="sibTrans" cxnId="{F0EFA23A-C8DE-423A-A186-A41AD345CB52}">
      <dgm:prSet/>
      <dgm:spPr/>
      <dgm:t>
        <a:bodyPr/>
        <a:lstStyle/>
        <a:p>
          <a:endParaRPr lang="ru-RU"/>
        </a:p>
      </dgm:t>
    </dgm:pt>
    <dgm:pt modelId="{D6E002C6-A1CF-4001-8CC4-E1E57823D3AF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 Narrow" pitchFamily="34" charset="0"/>
            </a:rPr>
            <a:t>Средства из бюджета </a:t>
          </a:r>
        </a:p>
        <a:p>
          <a:r>
            <a:rPr lang="ru-RU" sz="2800" b="1" dirty="0" smtClean="0">
              <a:solidFill>
                <a:schemeClr val="tx1"/>
              </a:solidFill>
              <a:latin typeface="Arial Narrow" pitchFamily="34" charset="0"/>
            </a:rPr>
            <a:t>не тратятся!</a:t>
          </a:r>
          <a:endParaRPr lang="ru-RU" sz="2800" b="1" dirty="0">
            <a:solidFill>
              <a:schemeClr val="tx1"/>
            </a:solidFill>
            <a:latin typeface="Arial Narrow" pitchFamily="34" charset="0"/>
          </a:endParaRPr>
        </a:p>
      </dgm:t>
    </dgm:pt>
    <dgm:pt modelId="{7081A665-8B76-4E02-AF8D-80A82E30C704}" type="parTrans" cxnId="{10EEE9BF-E182-44C4-98E0-2EF2CCCC9F81}">
      <dgm:prSet/>
      <dgm:spPr/>
      <dgm:t>
        <a:bodyPr/>
        <a:lstStyle/>
        <a:p>
          <a:endParaRPr lang="ru-RU"/>
        </a:p>
      </dgm:t>
    </dgm:pt>
    <dgm:pt modelId="{9EC6D870-D15D-474B-A09B-1A829C3FF83C}" type="sibTrans" cxnId="{10EEE9BF-E182-44C4-98E0-2EF2CCCC9F81}">
      <dgm:prSet/>
      <dgm:spPr/>
      <dgm:t>
        <a:bodyPr/>
        <a:lstStyle/>
        <a:p>
          <a:endParaRPr lang="ru-RU"/>
        </a:p>
      </dgm:t>
    </dgm:pt>
    <dgm:pt modelId="{11A4503E-4B37-496A-B081-325EFA209E7A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2300" b="1" dirty="0" smtClean="0">
              <a:solidFill>
                <a:schemeClr val="tx1"/>
              </a:solidFill>
              <a:latin typeface="Arial Narrow" pitchFamily="34" charset="0"/>
            </a:rPr>
            <a:t>Потрачено из бюджета </a:t>
          </a:r>
        </a:p>
        <a:p>
          <a:r>
            <a:rPr lang="ru-RU" sz="3200" b="1" dirty="0" smtClean="0">
              <a:solidFill>
                <a:schemeClr val="tx1"/>
              </a:solidFill>
              <a:latin typeface="Arial Narrow" pitchFamily="34" charset="0"/>
            </a:rPr>
            <a:t>1 731</a:t>
          </a:r>
          <a:r>
            <a:rPr lang="en-US" sz="3200" b="1" dirty="0" smtClean="0">
              <a:solidFill>
                <a:schemeClr val="tx1"/>
              </a:solidFill>
              <a:latin typeface="Arial Narrow" pitchFamily="34" charset="0"/>
            </a:rPr>
            <a:t> </a:t>
          </a:r>
          <a:r>
            <a:rPr lang="ru-RU" sz="3200" b="1" dirty="0" smtClean="0">
              <a:solidFill>
                <a:schemeClr val="tx1"/>
              </a:solidFill>
              <a:latin typeface="Arial Narrow" pitchFamily="34" charset="0"/>
            </a:rPr>
            <a:t>847,14 </a:t>
          </a:r>
          <a:r>
            <a:rPr lang="ru-RU" sz="3200" b="1" dirty="0" err="1" smtClean="0">
              <a:solidFill>
                <a:schemeClr val="tx1"/>
              </a:solidFill>
              <a:latin typeface="Arial Narrow" pitchFamily="34" charset="0"/>
            </a:rPr>
            <a:t>грн</a:t>
          </a:r>
          <a:r>
            <a:rPr lang="ru-RU" sz="3200" b="1" dirty="0" smtClean="0">
              <a:solidFill>
                <a:schemeClr val="tx1"/>
              </a:solidFill>
              <a:latin typeface="Arial Narrow" pitchFamily="34" charset="0"/>
            </a:rPr>
            <a:t>.  </a:t>
          </a:r>
          <a:endParaRPr lang="ru-RU" sz="3200" b="1" dirty="0">
            <a:solidFill>
              <a:schemeClr val="tx1"/>
            </a:solidFill>
            <a:latin typeface="Arial Narrow" pitchFamily="34" charset="0"/>
          </a:endParaRPr>
        </a:p>
      </dgm:t>
    </dgm:pt>
    <dgm:pt modelId="{FA4A7347-EBE0-45EF-A5BE-86DD2E4BD770}" type="parTrans" cxnId="{83938510-458C-4E72-976B-C994AA3AE3E9}">
      <dgm:prSet/>
      <dgm:spPr/>
      <dgm:t>
        <a:bodyPr/>
        <a:lstStyle/>
        <a:p>
          <a:endParaRPr lang="ru-RU"/>
        </a:p>
      </dgm:t>
    </dgm:pt>
    <dgm:pt modelId="{E726BFFF-51AE-46C7-B812-4A95562B0699}" type="sibTrans" cxnId="{83938510-458C-4E72-976B-C994AA3AE3E9}">
      <dgm:prSet/>
      <dgm:spPr/>
      <dgm:t>
        <a:bodyPr/>
        <a:lstStyle/>
        <a:p>
          <a:endParaRPr lang="ru-RU"/>
        </a:p>
      </dgm:t>
    </dgm:pt>
    <dgm:pt modelId="{7AB5D01C-5FBC-4246-B603-F79E07977869}">
      <dgm:prSet custT="1"/>
      <dgm:spPr/>
      <dgm:t>
        <a:bodyPr/>
        <a:lstStyle/>
        <a:p>
          <a:r>
            <a:rPr lang="ru-RU" sz="1900" b="1" dirty="0" smtClean="0">
              <a:solidFill>
                <a:schemeClr val="tx1"/>
              </a:solidFill>
              <a:latin typeface="Arial Narrow" pitchFamily="34" charset="0"/>
            </a:rPr>
            <a:t>«</a:t>
          </a:r>
          <a:r>
            <a:rPr lang="ru-RU" sz="1900" b="1" dirty="0" err="1" smtClean="0">
              <a:solidFill>
                <a:schemeClr val="tx1"/>
              </a:solidFill>
              <a:latin typeface="Arial Narrow" pitchFamily="34" charset="0"/>
            </a:rPr>
            <a:t>Информ</a:t>
          </a:r>
          <a:r>
            <a:rPr lang="ru-RU" sz="1900" b="1" dirty="0" smtClean="0">
              <a:solidFill>
                <a:schemeClr val="tx1"/>
              </a:solidFill>
              <a:latin typeface="Arial Narrow" pitchFamily="34" charset="0"/>
            </a:rPr>
            <a:t> - ресурс» перевез </a:t>
          </a:r>
        </a:p>
        <a:p>
          <a:r>
            <a:rPr lang="ru-RU" sz="2400" b="1" dirty="0" smtClean="0">
              <a:solidFill>
                <a:schemeClr val="tx1"/>
              </a:solidFill>
              <a:latin typeface="Arial Narrow" pitchFamily="34" charset="0"/>
            </a:rPr>
            <a:t>2 215? </a:t>
          </a:r>
          <a:r>
            <a:rPr lang="ru-RU" sz="1900" b="1" dirty="0" smtClean="0">
              <a:solidFill>
                <a:schemeClr val="tx1"/>
              </a:solidFill>
              <a:latin typeface="Arial Narrow" pitchFamily="34" charset="0"/>
            </a:rPr>
            <a:t> </a:t>
          </a:r>
        </a:p>
        <a:p>
          <a:r>
            <a:rPr lang="ru-RU" sz="2800" b="1" dirty="0" smtClean="0">
              <a:solidFill>
                <a:schemeClr val="tx1"/>
              </a:solidFill>
              <a:latin typeface="Arial Narrow" pitchFamily="34" charset="0"/>
            </a:rPr>
            <a:t>2458?   </a:t>
          </a:r>
          <a:endParaRPr lang="ru-RU" sz="2800" dirty="0">
            <a:solidFill>
              <a:schemeClr val="tx1"/>
            </a:solidFill>
          </a:endParaRPr>
        </a:p>
      </dgm:t>
    </dgm:pt>
    <dgm:pt modelId="{11A9454A-6790-4459-8C72-7FF8296C74D7}" type="parTrans" cxnId="{19DBA2CA-5475-4868-B783-E1F05DACAFBC}">
      <dgm:prSet/>
      <dgm:spPr/>
      <dgm:t>
        <a:bodyPr/>
        <a:lstStyle/>
        <a:p>
          <a:endParaRPr lang="ru-RU"/>
        </a:p>
      </dgm:t>
    </dgm:pt>
    <dgm:pt modelId="{C7EB67F5-FB62-4EEF-99B7-D8B5FA02A89C}" type="sibTrans" cxnId="{19DBA2CA-5475-4868-B783-E1F05DACAFBC}">
      <dgm:prSet/>
      <dgm:spPr/>
      <dgm:t>
        <a:bodyPr/>
        <a:lstStyle/>
        <a:p>
          <a:endParaRPr lang="ru-RU"/>
        </a:p>
      </dgm:t>
    </dgm:pt>
    <dgm:pt modelId="{C8704FEE-794E-458C-932D-3ADCE286030B}" type="pres">
      <dgm:prSet presAssocID="{EED9FADC-FB00-4D19-8013-F045F3D21E07}" presName="compositeShape" presStyleCnt="0">
        <dgm:presLayoutVars>
          <dgm:chMax val="7"/>
          <dgm:dir/>
          <dgm:resizeHandles val="exact"/>
        </dgm:presLayoutVars>
      </dgm:prSet>
      <dgm:spPr/>
    </dgm:pt>
    <dgm:pt modelId="{0F2BEB78-92EB-4261-91DA-F97B16CD27A0}" type="pres">
      <dgm:prSet presAssocID="{EED9FADC-FB00-4D19-8013-F045F3D21E07}" presName="wedge1" presStyleLbl="node1" presStyleIdx="0" presStyleCnt="4" custScaleX="165316" custScaleY="117272" custLinFactNeighborX="-3532" custLinFactNeighborY="-888"/>
      <dgm:spPr/>
      <dgm:t>
        <a:bodyPr/>
        <a:lstStyle/>
        <a:p>
          <a:endParaRPr lang="ru-RU"/>
        </a:p>
      </dgm:t>
    </dgm:pt>
    <dgm:pt modelId="{1BD68525-ABD3-4932-A330-AD446042B97F}" type="pres">
      <dgm:prSet presAssocID="{EED9FADC-FB00-4D19-8013-F045F3D21E07}" presName="dummy1a" presStyleCnt="0"/>
      <dgm:spPr/>
    </dgm:pt>
    <dgm:pt modelId="{185D9D23-BBF1-4961-B88C-ADCAF0AFD6ED}" type="pres">
      <dgm:prSet presAssocID="{EED9FADC-FB00-4D19-8013-F045F3D21E07}" presName="dummy1b" presStyleCnt="0"/>
      <dgm:spPr/>
    </dgm:pt>
    <dgm:pt modelId="{3E55EDCA-98EF-483C-B23E-F88C9C5F98A8}" type="pres">
      <dgm:prSet presAssocID="{EED9FADC-FB00-4D19-8013-F045F3D21E07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E48933-44B0-443F-8B48-C7FC3E33A6AC}" type="pres">
      <dgm:prSet presAssocID="{EED9FADC-FB00-4D19-8013-F045F3D21E07}" presName="wedge2" presStyleLbl="node1" presStyleIdx="1" presStyleCnt="4" custScaleX="166219" custLinFactNeighborX="-2283" custLinFactNeighborY="-2270"/>
      <dgm:spPr/>
      <dgm:t>
        <a:bodyPr/>
        <a:lstStyle/>
        <a:p>
          <a:endParaRPr lang="ru-RU"/>
        </a:p>
      </dgm:t>
    </dgm:pt>
    <dgm:pt modelId="{E160917F-DEAA-4B6E-833D-3696045EFA18}" type="pres">
      <dgm:prSet presAssocID="{EED9FADC-FB00-4D19-8013-F045F3D21E07}" presName="dummy2a" presStyleCnt="0"/>
      <dgm:spPr/>
    </dgm:pt>
    <dgm:pt modelId="{8CCEF17B-A80D-48D0-A03B-6C0776F4F3AD}" type="pres">
      <dgm:prSet presAssocID="{EED9FADC-FB00-4D19-8013-F045F3D21E07}" presName="dummy2b" presStyleCnt="0"/>
      <dgm:spPr/>
    </dgm:pt>
    <dgm:pt modelId="{64BAC049-2922-4A28-B904-576CE58C88B1}" type="pres">
      <dgm:prSet presAssocID="{EED9FADC-FB00-4D19-8013-F045F3D21E07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424511-32EF-4161-9F53-15CBFCD3D9FA}" type="pres">
      <dgm:prSet presAssocID="{EED9FADC-FB00-4D19-8013-F045F3D21E07}" presName="wedge3" presStyleLbl="node1" presStyleIdx="2" presStyleCnt="4" custScaleX="180382" custLinFactNeighborX="-2496" custLinFactNeighborY="-2270"/>
      <dgm:spPr/>
      <dgm:t>
        <a:bodyPr/>
        <a:lstStyle/>
        <a:p>
          <a:endParaRPr lang="ru-RU"/>
        </a:p>
      </dgm:t>
    </dgm:pt>
    <dgm:pt modelId="{E3B6D05C-2036-40E3-82E1-E1B15236C1E5}" type="pres">
      <dgm:prSet presAssocID="{EED9FADC-FB00-4D19-8013-F045F3D21E07}" presName="dummy3a" presStyleCnt="0"/>
      <dgm:spPr/>
    </dgm:pt>
    <dgm:pt modelId="{B7205FFE-6BD3-4D42-AE24-1D443F9D6315}" type="pres">
      <dgm:prSet presAssocID="{EED9FADC-FB00-4D19-8013-F045F3D21E07}" presName="dummy3b" presStyleCnt="0"/>
      <dgm:spPr/>
    </dgm:pt>
    <dgm:pt modelId="{8B1542C1-5E1A-4136-8B7E-6866F34FFCAB}" type="pres">
      <dgm:prSet presAssocID="{EED9FADC-FB00-4D19-8013-F045F3D21E07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485976-A767-4F74-ADDF-5052DD656DD6}" type="pres">
      <dgm:prSet presAssocID="{EED9FADC-FB00-4D19-8013-F045F3D21E07}" presName="wedge4" presStyleLbl="node1" presStyleIdx="3" presStyleCnt="4" custScaleX="181140" custScaleY="115581" custLinFactNeighborX="-2326" custLinFactNeighborY="-1327"/>
      <dgm:spPr/>
      <dgm:t>
        <a:bodyPr/>
        <a:lstStyle/>
        <a:p>
          <a:endParaRPr lang="ru-RU"/>
        </a:p>
      </dgm:t>
    </dgm:pt>
    <dgm:pt modelId="{5F4B3CB9-20DE-4F64-AB4C-B730FF912750}" type="pres">
      <dgm:prSet presAssocID="{EED9FADC-FB00-4D19-8013-F045F3D21E07}" presName="dummy4a" presStyleCnt="0"/>
      <dgm:spPr/>
    </dgm:pt>
    <dgm:pt modelId="{965B419A-A816-47A9-9E81-A717B453DA7D}" type="pres">
      <dgm:prSet presAssocID="{EED9FADC-FB00-4D19-8013-F045F3D21E07}" presName="dummy4b" presStyleCnt="0"/>
      <dgm:spPr/>
    </dgm:pt>
    <dgm:pt modelId="{3D1AEF44-AA25-489F-B3FE-4348E8D2DA3F}" type="pres">
      <dgm:prSet presAssocID="{EED9FADC-FB00-4D19-8013-F045F3D21E07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60D716-0482-4AA2-AF45-92E2E443B07A}" type="pres">
      <dgm:prSet presAssocID="{1021FAE5-4863-462D-8564-3E38CCE057CB}" presName="arrowWedge1" presStyleLbl="fgSibTrans2D1" presStyleIdx="0" presStyleCnt="4" custScaleX="142964" custScaleY="108838" custLinFactNeighborX="167" custLinFactNeighborY="-2220"/>
      <dgm:spPr/>
    </dgm:pt>
    <dgm:pt modelId="{2C033F3C-260E-4C7F-8DE1-FDC50F7AF386}" type="pres">
      <dgm:prSet presAssocID="{9EC6D870-D15D-474B-A09B-1A829C3FF83C}" presName="arrowWedge2" presStyleLbl="fgSibTrans2D1" presStyleIdx="1" presStyleCnt="4" custScaleX="141346" custLinFactNeighborX="7334" custLinFactNeighborY="606"/>
      <dgm:spPr/>
    </dgm:pt>
    <dgm:pt modelId="{14C9A710-B627-4BE0-B9B4-A909496EA733}" type="pres">
      <dgm:prSet presAssocID="{E726BFFF-51AE-46C7-B812-4A95562B0699}" presName="arrowWedge3" presStyleLbl="fgSibTrans2D1" presStyleIdx="2" presStyleCnt="4" custScaleX="214767" custScaleY="169369" custLinFactNeighborX="1956" custLinFactNeighborY="-32808"/>
      <dgm:spPr>
        <a:solidFill>
          <a:schemeClr val="accent6">
            <a:lumMod val="50000"/>
          </a:schemeClr>
        </a:solidFill>
        <a:scene3d>
          <a:camera prst="orthographicFront"/>
          <a:lightRig rig="threePt" dir="t"/>
        </a:scene3d>
        <a:sp3d contourW="12700">
          <a:bevelT w="95250" h="0"/>
          <a:contourClr>
            <a:schemeClr val="accent1"/>
          </a:contourClr>
        </a:sp3d>
      </dgm:spPr>
    </dgm:pt>
    <dgm:pt modelId="{98357D93-22A8-4E41-8B7D-B46FDA80D63D}" type="pres">
      <dgm:prSet presAssocID="{C7EB67F5-FB62-4EEF-99B7-D8B5FA02A89C}" presName="arrowWedge4" presStyleLbl="fgSibTrans2D1" presStyleIdx="3" presStyleCnt="4" custScaleX="144615" custLinFactNeighborX="-13591" custLinFactNeighborY="-203"/>
      <dgm:spPr/>
    </dgm:pt>
  </dgm:ptLst>
  <dgm:cxnLst>
    <dgm:cxn modelId="{C8450C1F-A999-4DF7-B92A-B90EA2C65420}" type="presOf" srcId="{8F48DE10-DF61-40CA-A29C-9EC99862DAA0}" destId="{0F2BEB78-92EB-4261-91DA-F97B16CD27A0}" srcOrd="0" destOrd="0" presId="urn:microsoft.com/office/officeart/2005/8/layout/cycle8"/>
    <dgm:cxn modelId="{EE27B80C-6FC8-447C-AFC9-524C30021FD9}" type="presOf" srcId="{D6E002C6-A1CF-4001-8CC4-E1E57823D3AF}" destId="{DCE48933-44B0-443F-8B48-C7FC3E33A6AC}" srcOrd="0" destOrd="0" presId="urn:microsoft.com/office/officeart/2005/8/layout/cycle8"/>
    <dgm:cxn modelId="{10EEE9BF-E182-44C4-98E0-2EF2CCCC9F81}" srcId="{EED9FADC-FB00-4D19-8013-F045F3D21E07}" destId="{D6E002C6-A1CF-4001-8CC4-E1E57823D3AF}" srcOrd="1" destOrd="0" parTransId="{7081A665-8B76-4E02-AF8D-80A82E30C704}" sibTransId="{9EC6D870-D15D-474B-A09B-1A829C3FF83C}"/>
    <dgm:cxn modelId="{140AAF0E-2DA2-4108-BA5C-6AB898DC5F09}" type="presOf" srcId="{11A4503E-4B37-496A-B081-325EFA209E7A}" destId="{66424511-32EF-4161-9F53-15CBFCD3D9FA}" srcOrd="0" destOrd="0" presId="urn:microsoft.com/office/officeart/2005/8/layout/cycle8"/>
    <dgm:cxn modelId="{54879D27-B15E-451B-B799-00245DE26457}" type="presOf" srcId="{7AB5D01C-5FBC-4246-B603-F79E07977869}" destId="{3D1AEF44-AA25-489F-B3FE-4348E8D2DA3F}" srcOrd="1" destOrd="0" presId="urn:microsoft.com/office/officeart/2005/8/layout/cycle8"/>
    <dgm:cxn modelId="{0AF93DD6-7F49-49E5-B100-80A066ED7151}" type="presOf" srcId="{7AB5D01C-5FBC-4246-B603-F79E07977869}" destId="{E0485976-A767-4F74-ADDF-5052DD656DD6}" srcOrd="0" destOrd="0" presId="urn:microsoft.com/office/officeart/2005/8/layout/cycle8"/>
    <dgm:cxn modelId="{19DBA2CA-5475-4868-B783-E1F05DACAFBC}" srcId="{EED9FADC-FB00-4D19-8013-F045F3D21E07}" destId="{7AB5D01C-5FBC-4246-B603-F79E07977869}" srcOrd="3" destOrd="0" parTransId="{11A9454A-6790-4459-8C72-7FF8296C74D7}" sibTransId="{C7EB67F5-FB62-4EEF-99B7-D8B5FA02A89C}"/>
    <dgm:cxn modelId="{83938510-458C-4E72-976B-C994AA3AE3E9}" srcId="{EED9FADC-FB00-4D19-8013-F045F3D21E07}" destId="{11A4503E-4B37-496A-B081-325EFA209E7A}" srcOrd="2" destOrd="0" parTransId="{FA4A7347-EBE0-45EF-A5BE-86DD2E4BD770}" sibTransId="{E726BFFF-51AE-46C7-B812-4A95562B0699}"/>
    <dgm:cxn modelId="{F0EFA23A-C8DE-423A-A186-A41AD345CB52}" srcId="{EED9FADC-FB00-4D19-8013-F045F3D21E07}" destId="{8F48DE10-DF61-40CA-A29C-9EC99862DAA0}" srcOrd="0" destOrd="0" parTransId="{0D048FC4-B399-432A-9537-E76847463264}" sibTransId="{1021FAE5-4863-462D-8564-3E38CCE057CB}"/>
    <dgm:cxn modelId="{29D1FAEF-4481-48AA-B550-4CD1E3CC9D0C}" type="presOf" srcId="{D6E002C6-A1CF-4001-8CC4-E1E57823D3AF}" destId="{64BAC049-2922-4A28-B904-576CE58C88B1}" srcOrd="1" destOrd="0" presId="urn:microsoft.com/office/officeart/2005/8/layout/cycle8"/>
    <dgm:cxn modelId="{93DD1B70-7AE1-4276-BE72-BAA9BB1627E7}" type="presOf" srcId="{EED9FADC-FB00-4D19-8013-F045F3D21E07}" destId="{C8704FEE-794E-458C-932D-3ADCE286030B}" srcOrd="0" destOrd="0" presId="urn:microsoft.com/office/officeart/2005/8/layout/cycle8"/>
    <dgm:cxn modelId="{3FA0CF10-08CA-406C-8A56-A66FD4D89237}" type="presOf" srcId="{8F48DE10-DF61-40CA-A29C-9EC99862DAA0}" destId="{3E55EDCA-98EF-483C-B23E-F88C9C5F98A8}" srcOrd="1" destOrd="0" presId="urn:microsoft.com/office/officeart/2005/8/layout/cycle8"/>
    <dgm:cxn modelId="{A5FB0A99-7EAA-45AA-9261-89ECB1A74B95}" type="presOf" srcId="{11A4503E-4B37-496A-B081-325EFA209E7A}" destId="{8B1542C1-5E1A-4136-8B7E-6866F34FFCAB}" srcOrd="1" destOrd="0" presId="urn:microsoft.com/office/officeart/2005/8/layout/cycle8"/>
    <dgm:cxn modelId="{44676616-38C6-4C8F-8856-2CCE04B439F9}" type="presParOf" srcId="{C8704FEE-794E-458C-932D-3ADCE286030B}" destId="{0F2BEB78-92EB-4261-91DA-F97B16CD27A0}" srcOrd="0" destOrd="0" presId="urn:microsoft.com/office/officeart/2005/8/layout/cycle8"/>
    <dgm:cxn modelId="{338E0C2A-FDD4-40F7-B67E-FEBDC2248026}" type="presParOf" srcId="{C8704FEE-794E-458C-932D-3ADCE286030B}" destId="{1BD68525-ABD3-4932-A330-AD446042B97F}" srcOrd="1" destOrd="0" presId="urn:microsoft.com/office/officeart/2005/8/layout/cycle8"/>
    <dgm:cxn modelId="{4BD7E510-2279-41D0-A091-F2EFE4FF3856}" type="presParOf" srcId="{C8704FEE-794E-458C-932D-3ADCE286030B}" destId="{185D9D23-BBF1-4961-B88C-ADCAF0AFD6ED}" srcOrd="2" destOrd="0" presId="urn:microsoft.com/office/officeart/2005/8/layout/cycle8"/>
    <dgm:cxn modelId="{ADFEB048-EA2E-4A62-A6FD-E0D547905345}" type="presParOf" srcId="{C8704FEE-794E-458C-932D-3ADCE286030B}" destId="{3E55EDCA-98EF-483C-B23E-F88C9C5F98A8}" srcOrd="3" destOrd="0" presId="urn:microsoft.com/office/officeart/2005/8/layout/cycle8"/>
    <dgm:cxn modelId="{FA774100-276F-44BD-B23C-0D619C6F399B}" type="presParOf" srcId="{C8704FEE-794E-458C-932D-3ADCE286030B}" destId="{DCE48933-44B0-443F-8B48-C7FC3E33A6AC}" srcOrd="4" destOrd="0" presId="urn:microsoft.com/office/officeart/2005/8/layout/cycle8"/>
    <dgm:cxn modelId="{76BF56F5-516F-45DA-AF7D-BAD37E1E92C9}" type="presParOf" srcId="{C8704FEE-794E-458C-932D-3ADCE286030B}" destId="{E160917F-DEAA-4B6E-833D-3696045EFA18}" srcOrd="5" destOrd="0" presId="urn:microsoft.com/office/officeart/2005/8/layout/cycle8"/>
    <dgm:cxn modelId="{AEF592F4-D1ED-4339-80EE-4D0BCDACB8B0}" type="presParOf" srcId="{C8704FEE-794E-458C-932D-3ADCE286030B}" destId="{8CCEF17B-A80D-48D0-A03B-6C0776F4F3AD}" srcOrd="6" destOrd="0" presId="urn:microsoft.com/office/officeart/2005/8/layout/cycle8"/>
    <dgm:cxn modelId="{1E3E5FC2-9EC2-43C2-8CF0-AE3BFEA5875F}" type="presParOf" srcId="{C8704FEE-794E-458C-932D-3ADCE286030B}" destId="{64BAC049-2922-4A28-B904-576CE58C88B1}" srcOrd="7" destOrd="0" presId="urn:microsoft.com/office/officeart/2005/8/layout/cycle8"/>
    <dgm:cxn modelId="{D7BEC736-EEBF-4202-B4E9-92AB96C68DAE}" type="presParOf" srcId="{C8704FEE-794E-458C-932D-3ADCE286030B}" destId="{66424511-32EF-4161-9F53-15CBFCD3D9FA}" srcOrd="8" destOrd="0" presId="urn:microsoft.com/office/officeart/2005/8/layout/cycle8"/>
    <dgm:cxn modelId="{629DC4DE-68F6-4D52-95CC-02CE5C369BD4}" type="presParOf" srcId="{C8704FEE-794E-458C-932D-3ADCE286030B}" destId="{E3B6D05C-2036-40E3-82E1-E1B15236C1E5}" srcOrd="9" destOrd="0" presId="urn:microsoft.com/office/officeart/2005/8/layout/cycle8"/>
    <dgm:cxn modelId="{A7E6B11D-671F-4296-A2B5-DB2083872513}" type="presParOf" srcId="{C8704FEE-794E-458C-932D-3ADCE286030B}" destId="{B7205FFE-6BD3-4D42-AE24-1D443F9D6315}" srcOrd="10" destOrd="0" presId="urn:microsoft.com/office/officeart/2005/8/layout/cycle8"/>
    <dgm:cxn modelId="{C4120AE9-0A71-4785-92B4-62C8BEB921C4}" type="presParOf" srcId="{C8704FEE-794E-458C-932D-3ADCE286030B}" destId="{8B1542C1-5E1A-4136-8B7E-6866F34FFCAB}" srcOrd="11" destOrd="0" presId="urn:microsoft.com/office/officeart/2005/8/layout/cycle8"/>
    <dgm:cxn modelId="{9F7772E6-711E-432F-A71B-B22E7DB14921}" type="presParOf" srcId="{C8704FEE-794E-458C-932D-3ADCE286030B}" destId="{E0485976-A767-4F74-ADDF-5052DD656DD6}" srcOrd="12" destOrd="0" presId="urn:microsoft.com/office/officeart/2005/8/layout/cycle8"/>
    <dgm:cxn modelId="{73F64ABE-61C9-41CB-AEBF-D2DBB2210422}" type="presParOf" srcId="{C8704FEE-794E-458C-932D-3ADCE286030B}" destId="{5F4B3CB9-20DE-4F64-AB4C-B730FF912750}" srcOrd="13" destOrd="0" presId="urn:microsoft.com/office/officeart/2005/8/layout/cycle8"/>
    <dgm:cxn modelId="{8A20A107-A7C3-4BA0-819F-C2A51D6A597F}" type="presParOf" srcId="{C8704FEE-794E-458C-932D-3ADCE286030B}" destId="{965B419A-A816-47A9-9E81-A717B453DA7D}" srcOrd="14" destOrd="0" presId="urn:microsoft.com/office/officeart/2005/8/layout/cycle8"/>
    <dgm:cxn modelId="{C228364F-A855-4628-808D-AAEA4BF233C8}" type="presParOf" srcId="{C8704FEE-794E-458C-932D-3ADCE286030B}" destId="{3D1AEF44-AA25-489F-B3FE-4348E8D2DA3F}" srcOrd="15" destOrd="0" presId="urn:microsoft.com/office/officeart/2005/8/layout/cycle8"/>
    <dgm:cxn modelId="{F9418778-3F97-4759-8566-4EAAE9843D3F}" type="presParOf" srcId="{C8704FEE-794E-458C-932D-3ADCE286030B}" destId="{1D60D716-0482-4AA2-AF45-92E2E443B07A}" srcOrd="16" destOrd="0" presId="urn:microsoft.com/office/officeart/2005/8/layout/cycle8"/>
    <dgm:cxn modelId="{9D8D78B0-7F43-4AAD-B918-AEA821D8AC9A}" type="presParOf" srcId="{C8704FEE-794E-458C-932D-3ADCE286030B}" destId="{2C033F3C-260E-4C7F-8DE1-FDC50F7AF386}" srcOrd="17" destOrd="0" presId="urn:microsoft.com/office/officeart/2005/8/layout/cycle8"/>
    <dgm:cxn modelId="{A00994D9-141F-44B9-B247-C24683B87893}" type="presParOf" srcId="{C8704FEE-794E-458C-932D-3ADCE286030B}" destId="{14C9A710-B627-4BE0-B9B4-A909496EA733}" srcOrd="18" destOrd="0" presId="urn:microsoft.com/office/officeart/2005/8/layout/cycle8"/>
    <dgm:cxn modelId="{E08EC501-7BA8-4F5B-9166-DD95D68FAC69}" type="presParOf" srcId="{C8704FEE-794E-458C-932D-3ADCE286030B}" destId="{98357D93-22A8-4E41-8B7D-B46FDA80D63D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5F0B9F-E56D-4E58-8E7B-B198095BAFA3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2CD6FC8D-F1E9-4578-B747-DF39820EF48F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FF0000"/>
              </a:solidFill>
            </a:rPr>
            <a:t>Коммерческое предприятие,  выигравшее тендер, получает бюджетные деньги </a:t>
          </a:r>
          <a:endParaRPr lang="ru-RU" sz="1200" b="1" dirty="0">
            <a:solidFill>
              <a:srgbClr val="FF0000"/>
            </a:solidFill>
          </a:endParaRPr>
        </a:p>
      </dgm:t>
    </dgm:pt>
    <dgm:pt modelId="{071E8A41-FB9E-4A92-B781-EF21A483BE1B}" type="parTrans" cxnId="{0E16F11D-E343-4CE0-9BDA-FC0B991468C3}">
      <dgm:prSet/>
      <dgm:spPr/>
      <dgm:t>
        <a:bodyPr/>
        <a:lstStyle/>
        <a:p>
          <a:endParaRPr lang="ru-RU"/>
        </a:p>
      </dgm:t>
    </dgm:pt>
    <dgm:pt modelId="{E1905F21-4DD5-41FE-A51D-369D424F252A}" type="sibTrans" cxnId="{0E16F11D-E343-4CE0-9BDA-FC0B991468C3}">
      <dgm:prSet/>
      <dgm:spPr>
        <a:solidFill>
          <a:schemeClr val="accent6"/>
        </a:solidFill>
      </dgm:spPr>
      <dgm:t>
        <a:bodyPr/>
        <a:lstStyle/>
        <a:p>
          <a:endParaRPr lang="ru-RU"/>
        </a:p>
      </dgm:t>
    </dgm:pt>
    <dgm:pt modelId="{04DB710C-6D27-4EEB-AC15-73D856C5000E}">
      <dgm:prSet phldrT="[Текст]" custT="1"/>
      <dgm:spPr/>
      <dgm:t>
        <a:bodyPr/>
        <a:lstStyle/>
        <a:p>
          <a:r>
            <a:rPr lang="ru-RU" sz="1300" b="1" dirty="0" smtClean="0">
              <a:solidFill>
                <a:srgbClr val="FF0000"/>
              </a:solidFill>
            </a:rPr>
            <a:t>Департамент ЖКХ  заказывает услугу  за бюджетные деньги (проходит тендер)</a:t>
          </a:r>
          <a:endParaRPr lang="ru-RU" sz="1300" b="1" dirty="0">
            <a:solidFill>
              <a:srgbClr val="FF0000"/>
            </a:solidFill>
          </a:endParaRPr>
        </a:p>
      </dgm:t>
    </dgm:pt>
    <dgm:pt modelId="{1BF05E36-400D-4FE5-BB60-0022B35D1A75}" type="parTrans" cxnId="{09B13DA7-2EA7-494C-ADEA-81D6D108948F}">
      <dgm:prSet/>
      <dgm:spPr/>
      <dgm:t>
        <a:bodyPr/>
        <a:lstStyle/>
        <a:p>
          <a:endParaRPr lang="ru-RU"/>
        </a:p>
      </dgm:t>
    </dgm:pt>
    <dgm:pt modelId="{957CE6EF-4DB2-44F0-B85C-DA00690F43B5}" type="sibTrans" cxnId="{09B13DA7-2EA7-494C-ADEA-81D6D108948F}">
      <dgm:prSet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B15102A4-333B-4EF1-B6DC-FBD22B5DB132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Решение городского совета о  бюджете г. Николаева</a:t>
          </a:r>
          <a:endParaRPr lang="ru-RU" sz="1200" b="1" dirty="0">
            <a:solidFill>
              <a:schemeClr val="tx1"/>
            </a:solidFill>
          </a:endParaRPr>
        </a:p>
      </dgm:t>
    </dgm:pt>
    <dgm:pt modelId="{E22D60B0-2210-40C5-9136-89E09A53A66C}" type="parTrans" cxnId="{A5ED2301-2FAB-48DF-9AC0-57C73AE2A26A}">
      <dgm:prSet/>
      <dgm:spPr/>
      <dgm:t>
        <a:bodyPr/>
        <a:lstStyle/>
        <a:p>
          <a:endParaRPr lang="ru-RU"/>
        </a:p>
      </dgm:t>
    </dgm:pt>
    <dgm:pt modelId="{58356AC1-8193-4080-985F-A407638D7AD6}" type="sibTrans" cxnId="{A5ED2301-2FAB-48DF-9AC0-57C73AE2A26A}">
      <dgm:prSet/>
      <dgm:spPr/>
      <dgm:t>
        <a:bodyPr/>
        <a:lstStyle/>
        <a:p>
          <a:endParaRPr lang="ru-RU"/>
        </a:p>
      </dgm:t>
    </dgm:pt>
    <dgm:pt modelId="{DA89FA60-F3BA-4EE6-AAF4-CAF440C79DA8}" type="pres">
      <dgm:prSet presAssocID="{615F0B9F-E56D-4E58-8E7B-B198095BAFA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D1FCFDB-1811-49AA-9DD3-9DD3AA2612C9}" type="pres">
      <dgm:prSet presAssocID="{2CD6FC8D-F1E9-4578-B747-DF39820EF48F}" presName="gear1" presStyleLbl="node1" presStyleIdx="0" presStyleCnt="3" custLinFactNeighborX="68054" custLinFactNeighborY="-8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0B5BA6-B011-469F-9F22-0833CA180ECD}" type="pres">
      <dgm:prSet presAssocID="{2CD6FC8D-F1E9-4578-B747-DF39820EF48F}" presName="gear1srcNode" presStyleLbl="node1" presStyleIdx="0" presStyleCnt="3"/>
      <dgm:spPr/>
      <dgm:t>
        <a:bodyPr/>
        <a:lstStyle/>
        <a:p>
          <a:endParaRPr lang="ru-RU"/>
        </a:p>
      </dgm:t>
    </dgm:pt>
    <dgm:pt modelId="{1520ADD8-8D5F-4C45-99EC-CD076913A1D1}" type="pres">
      <dgm:prSet presAssocID="{2CD6FC8D-F1E9-4578-B747-DF39820EF48F}" presName="gear1dstNode" presStyleLbl="node1" presStyleIdx="0" presStyleCnt="3"/>
      <dgm:spPr/>
      <dgm:t>
        <a:bodyPr/>
        <a:lstStyle/>
        <a:p>
          <a:endParaRPr lang="ru-RU"/>
        </a:p>
      </dgm:t>
    </dgm:pt>
    <dgm:pt modelId="{D2F2A2CD-243B-4DAE-933F-6A38DA7A4317}" type="pres">
      <dgm:prSet presAssocID="{04DB710C-6D27-4EEB-AC15-73D856C5000E}" presName="gear2" presStyleLbl="node1" presStyleIdx="1" presStyleCnt="3" custScaleX="146328" custScaleY="161770" custLinFactX="-48347" custLinFactNeighborX="-100000" custLinFactNeighborY="46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4A3E2C-9CF8-42AD-9AB2-AA88EB66A586}" type="pres">
      <dgm:prSet presAssocID="{04DB710C-6D27-4EEB-AC15-73D856C5000E}" presName="gear2srcNode" presStyleLbl="node1" presStyleIdx="1" presStyleCnt="3"/>
      <dgm:spPr/>
      <dgm:t>
        <a:bodyPr/>
        <a:lstStyle/>
        <a:p>
          <a:endParaRPr lang="ru-RU"/>
        </a:p>
      </dgm:t>
    </dgm:pt>
    <dgm:pt modelId="{0810A5FD-FE0B-414F-A0A5-0BA05BF54808}" type="pres">
      <dgm:prSet presAssocID="{04DB710C-6D27-4EEB-AC15-73D856C5000E}" presName="gear2dstNode" presStyleLbl="node1" presStyleIdx="1" presStyleCnt="3"/>
      <dgm:spPr/>
      <dgm:t>
        <a:bodyPr/>
        <a:lstStyle/>
        <a:p>
          <a:endParaRPr lang="ru-RU"/>
        </a:p>
      </dgm:t>
    </dgm:pt>
    <dgm:pt modelId="{72781B55-957E-4F59-AF64-7126F84B5FC3}" type="pres">
      <dgm:prSet presAssocID="{B15102A4-333B-4EF1-B6DC-FBD22B5DB132}" presName="gear3" presStyleLbl="node1" presStyleIdx="2" presStyleCnt="3" custScaleX="143542" custScaleY="150787" custLinFactNeighborX="-8137" custLinFactNeighborY="57738"/>
      <dgm:spPr/>
      <dgm:t>
        <a:bodyPr/>
        <a:lstStyle/>
        <a:p>
          <a:endParaRPr lang="ru-RU"/>
        </a:p>
      </dgm:t>
    </dgm:pt>
    <dgm:pt modelId="{3AEA17B1-98E7-4C19-922F-7094EF6E9920}" type="pres">
      <dgm:prSet presAssocID="{B15102A4-333B-4EF1-B6DC-FBD22B5DB13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D659B4-D10D-4B5A-B201-7D31E34A8C71}" type="pres">
      <dgm:prSet presAssocID="{B15102A4-333B-4EF1-B6DC-FBD22B5DB132}" presName="gear3srcNode" presStyleLbl="node1" presStyleIdx="2" presStyleCnt="3"/>
      <dgm:spPr/>
      <dgm:t>
        <a:bodyPr/>
        <a:lstStyle/>
        <a:p>
          <a:endParaRPr lang="ru-RU"/>
        </a:p>
      </dgm:t>
    </dgm:pt>
    <dgm:pt modelId="{E7485557-9C21-4C64-B618-CBF180E6ECAD}" type="pres">
      <dgm:prSet presAssocID="{B15102A4-333B-4EF1-B6DC-FBD22B5DB132}" presName="gear3dstNode" presStyleLbl="node1" presStyleIdx="2" presStyleCnt="3"/>
      <dgm:spPr/>
      <dgm:t>
        <a:bodyPr/>
        <a:lstStyle/>
        <a:p>
          <a:endParaRPr lang="ru-RU"/>
        </a:p>
      </dgm:t>
    </dgm:pt>
    <dgm:pt modelId="{CEBEBB73-EDFA-4F81-9987-C81DD2BD04D1}" type="pres">
      <dgm:prSet presAssocID="{E1905F21-4DD5-41FE-A51D-369D424F252A}" presName="connector1" presStyleLbl="sibTrans2D1" presStyleIdx="0" presStyleCnt="3" custAng="19063110" custScaleY="136995" custLinFactNeighborX="-44809" custLinFactNeighborY="-23809"/>
      <dgm:spPr/>
      <dgm:t>
        <a:bodyPr/>
        <a:lstStyle/>
        <a:p>
          <a:endParaRPr lang="ru-RU"/>
        </a:p>
      </dgm:t>
    </dgm:pt>
    <dgm:pt modelId="{4DDA8342-E0ED-4D4D-BB54-9F229CBA6820}" type="pres">
      <dgm:prSet presAssocID="{957CE6EF-4DB2-44F0-B85C-DA00690F43B5}" presName="connector2" presStyleLbl="sibTrans2D1" presStyleIdx="1" presStyleCnt="3" custAng="18332985" custFlipVert="1" custFlipHor="1" custScaleX="31330" custScaleY="257351" custLinFactNeighborX="-1906" custLinFactNeighborY="14720"/>
      <dgm:spPr/>
      <dgm:t>
        <a:bodyPr/>
        <a:lstStyle/>
        <a:p>
          <a:endParaRPr lang="ru-RU"/>
        </a:p>
      </dgm:t>
    </dgm:pt>
    <dgm:pt modelId="{A4474893-4EB4-4D57-ABC1-6CF8E59EE6B5}" type="pres">
      <dgm:prSet presAssocID="{58356AC1-8193-4080-985F-A407638D7AD6}" presName="connector3" presStyleLbl="sibTrans2D1" presStyleIdx="2" presStyleCnt="3" custAng="0" custFlipHor="1" custScaleX="77237" custScaleY="25890" custLinFactX="61563" custLinFactY="-26388" custLinFactNeighborX="100000" custLinFactNeighborY="-100000"/>
      <dgm:spPr>
        <a:prstGeom prst="corner">
          <a:avLst/>
        </a:prstGeom>
      </dgm:spPr>
      <dgm:t>
        <a:bodyPr/>
        <a:lstStyle/>
        <a:p>
          <a:endParaRPr lang="ru-RU"/>
        </a:p>
      </dgm:t>
    </dgm:pt>
  </dgm:ptLst>
  <dgm:cxnLst>
    <dgm:cxn modelId="{A5ED2301-2FAB-48DF-9AC0-57C73AE2A26A}" srcId="{615F0B9F-E56D-4E58-8E7B-B198095BAFA3}" destId="{B15102A4-333B-4EF1-B6DC-FBD22B5DB132}" srcOrd="2" destOrd="0" parTransId="{E22D60B0-2210-40C5-9136-89E09A53A66C}" sibTransId="{58356AC1-8193-4080-985F-A407638D7AD6}"/>
    <dgm:cxn modelId="{188D7A7F-74C8-4AD0-9C25-3D3730483F0B}" type="presOf" srcId="{2CD6FC8D-F1E9-4578-B747-DF39820EF48F}" destId="{7D1FCFDB-1811-49AA-9DD3-9DD3AA2612C9}" srcOrd="0" destOrd="0" presId="urn:microsoft.com/office/officeart/2005/8/layout/gear1"/>
    <dgm:cxn modelId="{68034C6F-BBD3-4FC4-B5E8-BEEACE55B733}" type="presOf" srcId="{58356AC1-8193-4080-985F-A407638D7AD6}" destId="{A4474893-4EB4-4D57-ABC1-6CF8E59EE6B5}" srcOrd="0" destOrd="0" presId="urn:microsoft.com/office/officeart/2005/8/layout/gear1"/>
    <dgm:cxn modelId="{43E17F5C-F48E-4169-AB7F-DA699D9EB30E}" type="presOf" srcId="{B15102A4-333B-4EF1-B6DC-FBD22B5DB132}" destId="{3AEA17B1-98E7-4C19-922F-7094EF6E9920}" srcOrd="1" destOrd="0" presId="urn:microsoft.com/office/officeart/2005/8/layout/gear1"/>
    <dgm:cxn modelId="{09B13DA7-2EA7-494C-ADEA-81D6D108948F}" srcId="{615F0B9F-E56D-4E58-8E7B-B198095BAFA3}" destId="{04DB710C-6D27-4EEB-AC15-73D856C5000E}" srcOrd="1" destOrd="0" parTransId="{1BF05E36-400D-4FE5-BB60-0022B35D1A75}" sibTransId="{957CE6EF-4DB2-44F0-B85C-DA00690F43B5}"/>
    <dgm:cxn modelId="{9CFF1A2B-D7A6-445D-8CE5-5E5E48A7C030}" type="presOf" srcId="{957CE6EF-4DB2-44F0-B85C-DA00690F43B5}" destId="{4DDA8342-E0ED-4D4D-BB54-9F229CBA6820}" srcOrd="0" destOrd="0" presId="urn:microsoft.com/office/officeart/2005/8/layout/gear1"/>
    <dgm:cxn modelId="{B6E4A00A-8B8C-4FC2-A9F6-B587700E0418}" type="presOf" srcId="{04DB710C-6D27-4EEB-AC15-73D856C5000E}" destId="{D2F2A2CD-243B-4DAE-933F-6A38DA7A4317}" srcOrd="0" destOrd="0" presId="urn:microsoft.com/office/officeart/2005/8/layout/gear1"/>
    <dgm:cxn modelId="{807BE44F-C8C2-4C8E-A906-6E5EEF3DA7FD}" type="presOf" srcId="{2CD6FC8D-F1E9-4578-B747-DF39820EF48F}" destId="{5F0B5BA6-B011-469F-9F22-0833CA180ECD}" srcOrd="1" destOrd="0" presId="urn:microsoft.com/office/officeart/2005/8/layout/gear1"/>
    <dgm:cxn modelId="{638371C5-CF63-4300-BFC7-184E5D1C4DED}" type="presOf" srcId="{E1905F21-4DD5-41FE-A51D-369D424F252A}" destId="{CEBEBB73-EDFA-4F81-9987-C81DD2BD04D1}" srcOrd="0" destOrd="0" presId="urn:microsoft.com/office/officeart/2005/8/layout/gear1"/>
    <dgm:cxn modelId="{0E16F11D-E343-4CE0-9BDA-FC0B991468C3}" srcId="{615F0B9F-E56D-4E58-8E7B-B198095BAFA3}" destId="{2CD6FC8D-F1E9-4578-B747-DF39820EF48F}" srcOrd="0" destOrd="0" parTransId="{071E8A41-FB9E-4A92-B781-EF21A483BE1B}" sibTransId="{E1905F21-4DD5-41FE-A51D-369D424F252A}"/>
    <dgm:cxn modelId="{E6FE02CA-07E0-4495-9417-4888BF8FAECB}" type="presOf" srcId="{2CD6FC8D-F1E9-4578-B747-DF39820EF48F}" destId="{1520ADD8-8D5F-4C45-99EC-CD076913A1D1}" srcOrd="2" destOrd="0" presId="urn:microsoft.com/office/officeart/2005/8/layout/gear1"/>
    <dgm:cxn modelId="{37D84239-9085-4944-9E2A-5FAADCB33CAF}" type="presOf" srcId="{B15102A4-333B-4EF1-B6DC-FBD22B5DB132}" destId="{72781B55-957E-4F59-AF64-7126F84B5FC3}" srcOrd="0" destOrd="0" presId="urn:microsoft.com/office/officeart/2005/8/layout/gear1"/>
    <dgm:cxn modelId="{821AF123-D761-4B37-BC20-08D9BCBE7BA1}" type="presOf" srcId="{B15102A4-333B-4EF1-B6DC-FBD22B5DB132}" destId="{E7485557-9C21-4C64-B618-CBF180E6ECAD}" srcOrd="3" destOrd="0" presId="urn:microsoft.com/office/officeart/2005/8/layout/gear1"/>
    <dgm:cxn modelId="{F8E69401-B43C-4753-8443-E8BC7706A1FF}" type="presOf" srcId="{615F0B9F-E56D-4E58-8E7B-B198095BAFA3}" destId="{DA89FA60-F3BA-4EE6-AAF4-CAF440C79DA8}" srcOrd="0" destOrd="0" presId="urn:microsoft.com/office/officeart/2005/8/layout/gear1"/>
    <dgm:cxn modelId="{0AF06A9B-B8C2-4784-A28F-F0A652D689D6}" type="presOf" srcId="{04DB710C-6D27-4EEB-AC15-73D856C5000E}" destId="{484A3E2C-9CF8-42AD-9AB2-AA88EB66A586}" srcOrd="1" destOrd="0" presId="urn:microsoft.com/office/officeart/2005/8/layout/gear1"/>
    <dgm:cxn modelId="{A0238CCD-CA78-433E-935C-DCFB37D6B221}" type="presOf" srcId="{B15102A4-333B-4EF1-B6DC-FBD22B5DB132}" destId="{FAD659B4-D10D-4B5A-B201-7D31E34A8C71}" srcOrd="2" destOrd="0" presId="urn:microsoft.com/office/officeart/2005/8/layout/gear1"/>
    <dgm:cxn modelId="{2B3C5810-DC27-4046-8556-75B49B369A38}" type="presOf" srcId="{04DB710C-6D27-4EEB-AC15-73D856C5000E}" destId="{0810A5FD-FE0B-414F-A0A5-0BA05BF54808}" srcOrd="2" destOrd="0" presId="urn:microsoft.com/office/officeart/2005/8/layout/gear1"/>
    <dgm:cxn modelId="{7FB427E7-E6F7-448D-8BAC-4F0DA853AE1E}" type="presParOf" srcId="{DA89FA60-F3BA-4EE6-AAF4-CAF440C79DA8}" destId="{7D1FCFDB-1811-49AA-9DD3-9DD3AA2612C9}" srcOrd="0" destOrd="0" presId="urn:microsoft.com/office/officeart/2005/8/layout/gear1"/>
    <dgm:cxn modelId="{F40468DE-C02F-4EE4-AD97-44EA05959ECE}" type="presParOf" srcId="{DA89FA60-F3BA-4EE6-AAF4-CAF440C79DA8}" destId="{5F0B5BA6-B011-469F-9F22-0833CA180ECD}" srcOrd="1" destOrd="0" presId="urn:microsoft.com/office/officeart/2005/8/layout/gear1"/>
    <dgm:cxn modelId="{0C0DC2C9-DD33-42E7-83B8-262B27BE31A4}" type="presParOf" srcId="{DA89FA60-F3BA-4EE6-AAF4-CAF440C79DA8}" destId="{1520ADD8-8D5F-4C45-99EC-CD076913A1D1}" srcOrd="2" destOrd="0" presId="urn:microsoft.com/office/officeart/2005/8/layout/gear1"/>
    <dgm:cxn modelId="{60E14832-3800-4224-97A2-165AFB6E0909}" type="presParOf" srcId="{DA89FA60-F3BA-4EE6-AAF4-CAF440C79DA8}" destId="{D2F2A2CD-243B-4DAE-933F-6A38DA7A4317}" srcOrd="3" destOrd="0" presId="urn:microsoft.com/office/officeart/2005/8/layout/gear1"/>
    <dgm:cxn modelId="{66F640E4-32AE-4ABE-AA6D-0737BC73E58C}" type="presParOf" srcId="{DA89FA60-F3BA-4EE6-AAF4-CAF440C79DA8}" destId="{484A3E2C-9CF8-42AD-9AB2-AA88EB66A586}" srcOrd="4" destOrd="0" presId="urn:microsoft.com/office/officeart/2005/8/layout/gear1"/>
    <dgm:cxn modelId="{0D46F7F3-405C-4AB9-B21A-282753B06B34}" type="presParOf" srcId="{DA89FA60-F3BA-4EE6-AAF4-CAF440C79DA8}" destId="{0810A5FD-FE0B-414F-A0A5-0BA05BF54808}" srcOrd="5" destOrd="0" presId="urn:microsoft.com/office/officeart/2005/8/layout/gear1"/>
    <dgm:cxn modelId="{EFDF8FA3-C42A-4421-BEA2-29778BE14B72}" type="presParOf" srcId="{DA89FA60-F3BA-4EE6-AAF4-CAF440C79DA8}" destId="{72781B55-957E-4F59-AF64-7126F84B5FC3}" srcOrd="6" destOrd="0" presId="urn:microsoft.com/office/officeart/2005/8/layout/gear1"/>
    <dgm:cxn modelId="{944A7016-010A-42BC-ABC6-CBD347279317}" type="presParOf" srcId="{DA89FA60-F3BA-4EE6-AAF4-CAF440C79DA8}" destId="{3AEA17B1-98E7-4C19-922F-7094EF6E9920}" srcOrd="7" destOrd="0" presId="urn:microsoft.com/office/officeart/2005/8/layout/gear1"/>
    <dgm:cxn modelId="{72BBBE4B-9E5A-4F5A-B94D-2BAD119D57DE}" type="presParOf" srcId="{DA89FA60-F3BA-4EE6-AAF4-CAF440C79DA8}" destId="{FAD659B4-D10D-4B5A-B201-7D31E34A8C71}" srcOrd="8" destOrd="0" presId="urn:microsoft.com/office/officeart/2005/8/layout/gear1"/>
    <dgm:cxn modelId="{BD997360-CB2E-4B64-A887-F5D11D8E9B5E}" type="presParOf" srcId="{DA89FA60-F3BA-4EE6-AAF4-CAF440C79DA8}" destId="{E7485557-9C21-4C64-B618-CBF180E6ECAD}" srcOrd="9" destOrd="0" presId="urn:microsoft.com/office/officeart/2005/8/layout/gear1"/>
    <dgm:cxn modelId="{D4B4B829-8A69-44D7-B228-782A296425C4}" type="presParOf" srcId="{DA89FA60-F3BA-4EE6-AAF4-CAF440C79DA8}" destId="{CEBEBB73-EDFA-4F81-9987-C81DD2BD04D1}" srcOrd="10" destOrd="0" presId="urn:microsoft.com/office/officeart/2005/8/layout/gear1"/>
    <dgm:cxn modelId="{DA4F365C-AFBF-45D2-A642-3821400365AF}" type="presParOf" srcId="{DA89FA60-F3BA-4EE6-AAF4-CAF440C79DA8}" destId="{4DDA8342-E0ED-4D4D-BB54-9F229CBA6820}" srcOrd="11" destOrd="0" presId="urn:microsoft.com/office/officeart/2005/8/layout/gear1"/>
    <dgm:cxn modelId="{8E8DF7DE-A4BC-46DE-87CC-19DFEF728B8E}" type="presParOf" srcId="{DA89FA60-F3BA-4EE6-AAF4-CAF440C79DA8}" destId="{A4474893-4EB4-4D57-ABC1-6CF8E59EE6B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2BEB78-92EB-4261-91DA-F97B16CD27A0}">
      <dsp:nvSpPr>
        <dsp:cNvPr id="0" name=""/>
        <dsp:cNvSpPr/>
      </dsp:nvSpPr>
      <dsp:spPr>
        <a:xfrm>
          <a:off x="199617" y="-8"/>
          <a:ext cx="6944188" cy="4926074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  <a:latin typeface="Arial Narrow" pitchFamily="34" charset="0"/>
            </a:rPr>
            <a:t>2556 </a:t>
          </a:r>
          <a:r>
            <a:rPr lang="ru-RU" sz="2200" b="1" kern="1200" dirty="0" smtClean="0">
              <a:solidFill>
                <a:schemeClr val="tx1"/>
              </a:solidFill>
              <a:latin typeface="Arial Narrow" pitchFamily="34" charset="0"/>
            </a:rPr>
            <a:t>    тел доставлено другими лицами</a:t>
          </a:r>
          <a:endParaRPr lang="ru-RU" sz="2200" b="1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3885824" y="1020979"/>
        <a:ext cx="2562736" cy="1348806"/>
      </dsp:txXfrm>
    </dsp:sp>
    <dsp:sp modelId="{DCE48933-44B0-443F-8B48-C7FC3E33A6AC}">
      <dsp:nvSpPr>
        <dsp:cNvPr id="0" name=""/>
        <dsp:cNvSpPr/>
      </dsp:nvSpPr>
      <dsp:spPr>
        <a:xfrm>
          <a:off x="233117" y="445718"/>
          <a:ext cx="6982119" cy="4200554"/>
        </a:xfrm>
        <a:prstGeom prst="pie">
          <a:avLst>
            <a:gd name="adj1" fmla="val 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 Narrow" pitchFamily="34" charset="0"/>
            </a:rPr>
            <a:t>Средства из бюджета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  <a:latin typeface="Arial Narrow" pitchFamily="34" charset="0"/>
            </a:rPr>
            <a:t>не тратятся!</a:t>
          </a:r>
          <a:endParaRPr lang="ru-RU" sz="2800" b="1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3939458" y="2625506"/>
        <a:ext cx="2576734" cy="1150151"/>
      </dsp:txXfrm>
    </dsp:sp>
    <dsp:sp modelId="{66424511-32EF-4161-9F53-15CBFCD3D9FA}">
      <dsp:nvSpPr>
        <dsp:cNvPr id="0" name=""/>
        <dsp:cNvSpPr/>
      </dsp:nvSpPr>
      <dsp:spPr>
        <a:xfrm>
          <a:off x="-214310" y="445718"/>
          <a:ext cx="7577044" cy="4200554"/>
        </a:xfrm>
        <a:prstGeom prst="pie">
          <a:avLst>
            <a:gd name="adj1" fmla="val 540000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  <a:latin typeface="Arial Narrow" pitchFamily="34" charset="0"/>
            </a:rPr>
            <a:t>Потрачено из бюджета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tx1"/>
              </a:solidFill>
              <a:latin typeface="Arial Narrow" pitchFamily="34" charset="0"/>
            </a:rPr>
            <a:t>1 731</a:t>
          </a:r>
          <a:r>
            <a:rPr lang="en-US" sz="3200" b="1" kern="1200" dirty="0" smtClean="0">
              <a:solidFill>
                <a:schemeClr val="tx1"/>
              </a:solidFill>
              <a:latin typeface="Arial Narrow" pitchFamily="34" charset="0"/>
            </a:rPr>
            <a:t> </a:t>
          </a:r>
          <a:r>
            <a:rPr lang="ru-RU" sz="3200" b="1" kern="1200" dirty="0" smtClean="0">
              <a:solidFill>
                <a:schemeClr val="tx1"/>
              </a:solidFill>
              <a:latin typeface="Arial Narrow" pitchFamily="34" charset="0"/>
            </a:rPr>
            <a:t>847,14 </a:t>
          </a:r>
          <a:r>
            <a:rPr lang="ru-RU" sz="3200" b="1" kern="1200" dirty="0" err="1" smtClean="0">
              <a:solidFill>
                <a:schemeClr val="tx1"/>
              </a:solidFill>
              <a:latin typeface="Arial Narrow" pitchFamily="34" charset="0"/>
            </a:rPr>
            <a:t>грн</a:t>
          </a:r>
          <a:r>
            <a:rPr lang="ru-RU" sz="3200" b="1" kern="1200" dirty="0" smtClean="0">
              <a:solidFill>
                <a:schemeClr val="tx1"/>
              </a:solidFill>
              <a:latin typeface="Arial Narrow" pitchFamily="34" charset="0"/>
            </a:rPr>
            <a:t>.  </a:t>
          </a:r>
          <a:endParaRPr lang="ru-RU" sz="3200" b="1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544295" y="2625506"/>
        <a:ext cx="2796290" cy="1150151"/>
      </dsp:txXfrm>
    </dsp:sp>
    <dsp:sp modelId="{E0485976-A767-4F74-ADDF-5052DD656DD6}">
      <dsp:nvSpPr>
        <dsp:cNvPr id="0" name=""/>
        <dsp:cNvSpPr/>
      </dsp:nvSpPr>
      <dsp:spPr>
        <a:xfrm>
          <a:off x="-223090" y="17067"/>
          <a:ext cx="7608884" cy="4855042"/>
        </a:xfrm>
        <a:prstGeom prst="pie">
          <a:avLst>
            <a:gd name="adj1" fmla="val 108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Arial Narrow" pitchFamily="34" charset="0"/>
            </a:rPr>
            <a:t>«</a:t>
          </a:r>
          <a:r>
            <a:rPr lang="ru-RU" sz="1900" b="1" kern="1200" dirty="0" err="1" smtClean="0">
              <a:solidFill>
                <a:schemeClr val="tx1"/>
              </a:solidFill>
              <a:latin typeface="Arial Narrow" pitchFamily="34" charset="0"/>
            </a:rPr>
            <a:t>Информ</a:t>
          </a:r>
          <a:r>
            <a:rPr lang="ru-RU" sz="1900" b="1" kern="1200" dirty="0" smtClean="0">
              <a:solidFill>
                <a:schemeClr val="tx1"/>
              </a:solidFill>
              <a:latin typeface="Arial Narrow" pitchFamily="34" charset="0"/>
            </a:rPr>
            <a:t> - ресурс» перевез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Arial Narrow" pitchFamily="34" charset="0"/>
            </a:rPr>
            <a:t>2 215? </a:t>
          </a:r>
          <a:r>
            <a:rPr lang="ru-RU" sz="1900" b="1" kern="1200" dirty="0" smtClean="0">
              <a:solidFill>
                <a:schemeClr val="tx1"/>
              </a:solidFill>
              <a:latin typeface="Arial Narrow" pitchFamily="34" charset="0"/>
            </a:rPr>
            <a:t>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  <a:latin typeface="Arial Narrow" pitchFamily="34" charset="0"/>
            </a:rPr>
            <a:t>2458?   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538704" y="1023332"/>
        <a:ext cx="2808040" cy="1329356"/>
      </dsp:txXfrm>
    </dsp:sp>
    <dsp:sp modelId="{1D60D716-0482-4AA2-AF45-92E2E443B07A}">
      <dsp:nvSpPr>
        <dsp:cNvPr id="0" name=""/>
        <dsp:cNvSpPr/>
      </dsp:nvSpPr>
      <dsp:spPr>
        <a:xfrm>
          <a:off x="285763" y="-214330"/>
          <a:ext cx="6748791" cy="5137831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033F3C-260E-4C7F-8DE1-FDC50F7AF386}">
      <dsp:nvSpPr>
        <dsp:cNvPr id="0" name=""/>
        <dsp:cNvSpPr/>
      </dsp:nvSpPr>
      <dsp:spPr>
        <a:xfrm>
          <a:off x="714369" y="214291"/>
          <a:ext cx="6672411" cy="4720623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9A710-B627-4BE0-B9B4-A909496EA733}">
      <dsp:nvSpPr>
        <dsp:cNvPr id="0" name=""/>
        <dsp:cNvSpPr/>
      </dsp:nvSpPr>
      <dsp:spPr>
        <a:xfrm>
          <a:off x="-1428722" y="-3000381"/>
          <a:ext cx="10138340" cy="7995272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chemeClr val="accent6">
            <a:lumMod val="50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 contourW="12700">
          <a:bevelT w="95250" h="0"/>
          <a:contourClr>
            <a:schemeClr val="accen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357D93-22A8-4E41-8B7D-B46FDA80D63D}">
      <dsp:nvSpPr>
        <dsp:cNvPr id="0" name=""/>
        <dsp:cNvSpPr/>
      </dsp:nvSpPr>
      <dsp:spPr>
        <a:xfrm>
          <a:off x="-500048" y="71452"/>
          <a:ext cx="6826729" cy="4720623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1FCFDB-1811-49AA-9DD3-9DD3AA2612C9}">
      <dsp:nvSpPr>
        <dsp:cNvPr id="0" name=""/>
        <dsp:cNvSpPr/>
      </dsp:nvSpPr>
      <dsp:spPr>
        <a:xfrm>
          <a:off x="5290650" y="1688500"/>
          <a:ext cx="1994213" cy="1994213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FF0000"/>
              </a:solidFill>
            </a:rPr>
            <a:t>Коммерческое предприятие,  выигравшее тендер, получает бюджетные деньги </a:t>
          </a:r>
          <a:endParaRPr lang="ru-RU" sz="1200" b="1" kern="1200" dirty="0">
            <a:solidFill>
              <a:srgbClr val="FF0000"/>
            </a:solidFill>
          </a:endParaRPr>
        </a:p>
      </dsp:txBody>
      <dsp:txXfrm>
        <a:off x="5290650" y="1688500"/>
        <a:ext cx="1994213" cy="1994213"/>
      </dsp:txXfrm>
    </dsp:sp>
    <dsp:sp modelId="{D2F2A2CD-243B-4DAE-933F-6A38DA7A4317}">
      <dsp:nvSpPr>
        <dsp:cNvPr id="0" name=""/>
        <dsp:cNvSpPr/>
      </dsp:nvSpPr>
      <dsp:spPr>
        <a:xfrm>
          <a:off x="285750" y="1000139"/>
          <a:ext cx="2122249" cy="234621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rgbClr val="FF0000"/>
              </a:solidFill>
            </a:rPr>
            <a:t>Департамент ЖКХ  заказывает услугу  за бюджетные деньги (проходит тендер)</a:t>
          </a:r>
          <a:endParaRPr lang="ru-RU" sz="1300" b="1" kern="1200" dirty="0">
            <a:solidFill>
              <a:srgbClr val="FF0000"/>
            </a:solidFill>
          </a:endParaRPr>
        </a:p>
      </dsp:txBody>
      <dsp:txXfrm>
        <a:off x="285750" y="1000139"/>
        <a:ext cx="2122249" cy="2346210"/>
      </dsp:txXfrm>
    </dsp:sp>
    <dsp:sp modelId="{72781B55-957E-4F59-AF64-7126F84B5FC3}">
      <dsp:nvSpPr>
        <dsp:cNvPr id="0" name=""/>
        <dsp:cNvSpPr/>
      </dsp:nvSpPr>
      <dsp:spPr>
        <a:xfrm rot="20700000">
          <a:off x="3153426" y="1005842"/>
          <a:ext cx="2002097" cy="2180418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Решение городского совета о  бюджете г. Николаева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3581968" y="1494648"/>
        <a:ext cx="1145013" cy="1202805"/>
      </dsp:txXfrm>
    </dsp:sp>
    <dsp:sp modelId="{CEBEBB73-EDFA-4F81-9987-C81DD2BD04D1}">
      <dsp:nvSpPr>
        <dsp:cNvPr id="0" name=""/>
        <dsp:cNvSpPr/>
      </dsp:nvSpPr>
      <dsp:spPr>
        <a:xfrm rot="19063110">
          <a:off x="2630234" y="475244"/>
          <a:ext cx="2552593" cy="3496925"/>
        </a:xfrm>
        <a:prstGeom prst="circularArrow">
          <a:avLst>
            <a:gd name="adj1" fmla="val 4688"/>
            <a:gd name="adj2" fmla="val 299029"/>
            <a:gd name="adj3" fmla="val 2501025"/>
            <a:gd name="adj4" fmla="val 15894286"/>
            <a:gd name="adj5" fmla="val 5469"/>
          </a:avLst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DA8342-E0ED-4D4D-BB54-9F229CBA6820}">
      <dsp:nvSpPr>
        <dsp:cNvPr id="0" name=""/>
        <dsp:cNvSpPr/>
      </dsp:nvSpPr>
      <dsp:spPr>
        <a:xfrm rot="18332985" flipH="1" flipV="1">
          <a:off x="3117820" y="-123351"/>
          <a:ext cx="581052" cy="4772879"/>
        </a:xfrm>
        <a:prstGeom prst="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474893-4EB4-4D57-ABC1-6CF8E59EE6B5}">
      <dsp:nvSpPr>
        <dsp:cNvPr id="0" name=""/>
        <dsp:cNvSpPr/>
      </dsp:nvSpPr>
      <dsp:spPr>
        <a:xfrm flipH="1">
          <a:off x="6715163" y="-258855"/>
          <a:ext cx="1544471" cy="517710"/>
        </a:xfrm>
        <a:prstGeom prst="corner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B2D13-B939-44A0-94CB-588E816CC352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7BE99-83DB-45C6-A8EA-5AD949838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97BE99-83DB-45C6-A8EA-5AD94983806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83AF07D-3308-473E-9E81-24A788404FD7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C18C04D-C3C8-4FCB-A8D9-904218134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8077200" cy="285752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«Прозрачность и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доступность ритуальных услуг для жителей Николаева»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реализуется при поддержке ФРГН и </a:t>
            </a:r>
            <a:r>
              <a:rPr lang="uk-UA" sz="2800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NED(г. Вашингтон, США)</a:t>
            </a:r>
            <a:r>
              <a:rPr lang="en-US" sz="2800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рамках </a:t>
            </a:r>
            <a:r>
              <a:rPr lang="uk-UA" sz="2400" b="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проекта</a:t>
            </a:r>
            <a:r>
              <a:rPr lang="uk-UA" sz="2400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“Местные</a:t>
            </a:r>
            <a:r>
              <a:rPr lang="uk-UA" sz="2400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бюджеты</a:t>
            </a:r>
            <a:r>
              <a:rPr lang="uk-UA" sz="2400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</a:t>
            </a:r>
            <a:r>
              <a:rPr lang="uk-UA" sz="2400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контроль </a:t>
            </a:r>
            <a:r>
              <a:rPr lang="uk-UA" sz="2400" b="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общественности”</a:t>
            </a:r>
            <a:r>
              <a:rPr lang="uk-UA" sz="2400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i="1" dirty="0" smtClean="0"/>
              <a:t/>
            </a:r>
            <a:br>
              <a:rPr lang="en-US" sz="3600" i="1" dirty="0" smtClean="0"/>
            </a:br>
            <a:r>
              <a:rPr lang="en-US" sz="3600" i="1" dirty="0" smtClean="0"/>
              <a:t/>
            </a:r>
            <a:br>
              <a:rPr lang="en-US" sz="3600" i="1" dirty="0" smtClean="0"/>
            </a:b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Николаев-2015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14290"/>
            <a:ext cx="8077200" cy="1499616"/>
          </a:xfrm>
        </p:spPr>
        <p:txBody>
          <a:bodyPr/>
          <a:lstStyle/>
          <a:p>
            <a:r>
              <a:rPr lang="ru-RU" b="1" dirty="0" smtClean="0"/>
              <a:t>Федерация Ассоциаций малого и среднего бизнеса</a:t>
            </a:r>
          </a:p>
          <a:p>
            <a:r>
              <a:rPr lang="ru-RU" b="1" dirty="0" smtClean="0"/>
              <a:t>Ассоциация организаторов похоронного дела и ритуальных услуг</a:t>
            </a:r>
          </a:p>
          <a:p>
            <a:endParaRPr lang="ru-RU" dirty="0"/>
          </a:p>
        </p:txBody>
      </p:sp>
      <p:pic>
        <p:nvPicPr>
          <p:cNvPr id="7" name="Рисунок 6" descr="C:\Documents and Settings\Work\Рабочий стол\Федерация\Biz_viz_prin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142852"/>
            <a:ext cx="981847" cy="603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Картинка1"/>
          <p:cNvPicPr/>
          <p:nvPr/>
        </p:nvPicPr>
        <p:blipFill>
          <a:blip r:embed="rId3" cstate="print">
            <a:lum bright="-18000" contrast="42000"/>
          </a:blip>
          <a:srcRect b="2629"/>
          <a:stretch>
            <a:fillRect/>
          </a:stretch>
        </p:blipFill>
        <p:spPr bwMode="auto">
          <a:xfrm>
            <a:off x="214282" y="1500174"/>
            <a:ext cx="121444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Картинка2" descr="banner"/>
          <p:cNvPicPr/>
          <p:nvPr/>
        </p:nvPicPr>
        <p:blipFill>
          <a:blip r:embed="rId4" cstate="print"/>
          <a:srcRect r="87830" b="17360"/>
          <a:stretch>
            <a:fillRect/>
          </a:stretch>
        </p:blipFill>
        <p:spPr bwMode="auto">
          <a:xfrm>
            <a:off x="7715272" y="1500174"/>
            <a:ext cx="121444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2786050" y="5357826"/>
            <a:ext cx="5857916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                Прокуратура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686800" cy="125272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 Схема движения  тела  </a:t>
            </a:r>
            <a:r>
              <a:rPr lang="ru-RU" sz="2800" dirty="0" smtClean="0"/>
              <a:t>усопшего</a:t>
            </a:r>
            <a:endParaRPr lang="ru-RU" sz="2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1196752"/>
            <a:ext cx="835824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Место    смерти     </a:t>
            </a:r>
            <a:r>
              <a:rPr lang="ru-RU" sz="2400" b="1" dirty="0" smtClean="0">
                <a:solidFill>
                  <a:schemeClr val="tx1"/>
                </a:solidFill>
              </a:rPr>
              <a:t>человека </a:t>
            </a:r>
          </a:p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За </a:t>
            </a:r>
            <a:r>
              <a:rPr lang="uk-UA" sz="2400" b="1" dirty="0" smtClean="0">
                <a:solidFill>
                  <a:srgbClr val="FF0000"/>
                </a:solidFill>
              </a:rPr>
              <a:t>2014 р в Миколаєві померло 6615 осіб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596" y="2000240"/>
            <a:ext cx="3214710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Стационар </a:t>
            </a:r>
            <a:r>
              <a:rPr lang="ru-RU" b="1" dirty="0" smtClean="0">
                <a:solidFill>
                  <a:schemeClr val="tx1"/>
                </a:solidFill>
              </a:rPr>
              <a:t>мед. Учреждения  - 1368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1                                               </a:t>
            </a:r>
            <a:r>
              <a:rPr lang="ru-RU" b="1" dirty="0" smtClean="0">
                <a:solidFill>
                  <a:schemeClr val="tx1"/>
                </a:solidFill>
              </a:rPr>
              <a:t>2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51920" y="1988840"/>
            <a:ext cx="2071702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 месту  </a:t>
            </a:r>
            <a:r>
              <a:rPr lang="ru-RU" b="1" dirty="0" smtClean="0">
                <a:solidFill>
                  <a:schemeClr val="tx1"/>
                </a:solidFill>
              </a:rPr>
              <a:t>проживания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3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000860" y="1988840"/>
            <a:ext cx="2143140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Другое место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( улица , ДТП )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4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7158" y="3786190"/>
            <a:ext cx="2286016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 Narrow" pitchFamily="34" charset="0"/>
              </a:rPr>
              <a:t>Патологоанато-</a:t>
            </a:r>
          </a:p>
          <a:p>
            <a:pPr algn="ctr"/>
            <a:r>
              <a:rPr lang="ru-RU" sz="2400" dirty="0" err="1" smtClean="0">
                <a:solidFill>
                  <a:schemeClr val="tx1"/>
                </a:solidFill>
                <a:latin typeface="Arial Narrow" pitchFamily="34" charset="0"/>
              </a:rPr>
              <a:t>мическое</a:t>
            </a:r>
            <a:r>
              <a:rPr lang="ru-RU" sz="2400" dirty="0" smtClean="0">
                <a:solidFill>
                  <a:schemeClr val="tx1"/>
                </a:solidFill>
                <a:latin typeface="Arial Narrow" pitchFamily="34" charset="0"/>
              </a:rPr>
              <a:t> отд. </a:t>
            </a:r>
            <a:endParaRPr lang="ru-RU" sz="24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786050" y="3786190"/>
            <a:ext cx="5857916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Arial Narrow" pitchFamily="34" charset="0"/>
              </a:rPr>
              <a:t>Судебно-медицинская экспертиза</a:t>
            </a:r>
            <a:endParaRPr lang="ru-RU" sz="28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57158" y="5929330"/>
            <a:ext cx="8429684" cy="5572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КЛАДБИЩЕ                                                      5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5400000" flipV="1">
            <a:off x="1262992" y="3549017"/>
            <a:ext cx="285751" cy="4571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5400000" flipV="1">
            <a:off x="7569536" y="3549017"/>
            <a:ext cx="285752" cy="4571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928794" y="1857364"/>
            <a:ext cx="142876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7572396" y="1857364"/>
            <a:ext cx="142876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286380" y="1857364"/>
            <a:ext cx="142876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5400000" flipV="1">
            <a:off x="5166364" y="3549016"/>
            <a:ext cx="285751" cy="4571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 rot="5400000" flipV="1">
            <a:off x="3023224" y="3549016"/>
            <a:ext cx="285751" cy="4571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 rot="5400000" flipV="1">
            <a:off x="1094398" y="5549280"/>
            <a:ext cx="571503" cy="4571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 rot="5400000" flipV="1">
            <a:off x="5059209" y="5585000"/>
            <a:ext cx="500064" cy="4571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Минус 18"/>
          <p:cNvSpPr/>
          <p:nvPr/>
        </p:nvSpPr>
        <p:spPr>
          <a:xfrm rot="5400000">
            <a:off x="2357422" y="2928934"/>
            <a:ext cx="857256" cy="14287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012160" y="2420888"/>
            <a:ext cx="91440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5 247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   </a:t>
            </a:r>
            <a:r>
              <a:rPr lang="ru-RU" sz="3600" dirty="0" smtClean="0"/>
              <a:t> Официальные данные    </a:t>
            </a:r>
            <a:br>
              <a:rPr lang="ru-RU" sz="3600" dirty="0" smtClean="0"/>
            </a:br>
            <a:r>
              <a:rPr lang="ru-RU" sz="2400" dirty="0" smtClean="0"/>
              <a:t>( Милиция, СМЭ, Прокуратура</a:t>
            </a:r>
            <a:r>
              <a:rPr lang="ru-RU" sz="2400" dirty="0" smtClean="0"/>
              <a:t>)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357158" y="1785926"/>
            <a:ext cx="1928826" cy="7143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Милиция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3786182" y="1785926"/>
            <a:ext cx="914400" cy="7143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СМЭ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5929322" y="1785926"/>
            <a:ext cx="3071834" cy="7143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Прокуратура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Выноска со стрелкой вверх 17"/>
          <p:cNvSpPr/>
          <p:nvPr/>
        </p:nvSpPr>
        <p:spPr>
          <a:xfrm>
            <a:off x="3714744" y="2571744"/>
            <a:ext cx="1000132" cy="107157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3389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Выноска со стрелкой вверх 18"/>
          <p:cNvSpPr/>
          <p:nvPr/>
        </p:nvSpPr>
        <p:spPr>
          <a:xfrm>
            <a:off x="6858016" y="2428868"/>
            <a:ext cx="1143008" cy="1143008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2605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Равно 22"/>
          <p:cNvSpPr/>
          <p:nvPr/>
        </p:nvSpPr>
        <p:spPr>
          <a:xfrm>
            <a:off x="4786314" y="1714488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Не равно 23"/>
          <p:cNvSpPr/>
          <p:nvPr/>
        </p:nvSpPr>
        <p:spPr>
          <a:xfrm>
            <a:off x="2643174" y="2786058"/>
            <a:ext cx="914400" cy="571504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Не равно 25"/>
          <p:cNvSpPr/>
          <p:nvPr/>
        </p:nvSpPr>
        <p:spPr>
          <a:xfrm>
            <a:off x="4786314" y="2786058"/>
            <a:ext cx="914400" cy="571504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5" name="Picture 2" descr="Webloger.Ru - &amp;vcy;&amp;scy;&amp;iecy; &amp;ocy; &amp;bcy;&amp;lcy;&amp;ocy;&amp;gcy;&amp;gcy;&amp;iecy;&amp;rcy;&amp;acy;&amp;khcy; &amp;icy; &amp;bcy;&amp;lcy;&amp;ocy;&amp;gcy;&amp;ocy;&amp;scy;&amp;fcy;&amp;iecy;&amp;rcy;&amp;iecy; - Part 238 : Webl…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2500306"/>
            <a:ext cx="644236" cy="1143000"/>
          </a:xfrm>
          <a:prstGeom prst="rect">
            <a:avLst/>
          </a:prstGeom>
          <a:noFill/>
        </p:spPr>
      </p:pic>
      <p:sp>
        <p:nvSpPr>
          <p:cNvPr id="36" name="Выноска со стрелкой вниз 35"/>
          <p:cNvSpPr/>
          <p:nvPr/>
        </p:nvSpPr>
        <p:spPr>
          <a:xfrm>
            <a:off x="285720" y="3714752"/>
            <a:ext cx="2714644" cy="2357454"/>
          </a:xfrm>
          <a:prstGeom prst="downArrowCallout">
            <a:avLst>
              <a:gd name="adj1" fmla="val 9535"/>
              <a:gd name="adj2" fmla="val 14993"/>
              <a:gd name="adj3" fmla="val 25000"/>
              <a:gd name="adj4" fmla="val 740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4771 – 3389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1382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Доставили на сохранение или  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/А исследование</a:t>
            </a:r>
          </a:p>
          <a:p>
            <a:pPr algn="ctr"/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Выноска со стрелкой вниз 26"/>
          <p:cNvSpPr/>
          <p:nvPr/>
        </p:nvSpPr>
        <p:spPr>
          <a:xfrm>
            <a:off x="357158" y="2643182"/>
            <a:ext cx="1285884" cy="114300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4771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9" name="Выноска со стрелкой вниз 28"/>
          <p:cNvSpPr/>
          <p:nvPr/>
        </p:nvSpPr>
        <p:spPr>
          <a:xfrm>
            <a:off x="5929322" y="3643314"/>
            <a:ext cx="3000396" cy="2857496"/>
          </a:xfrm>
          <a:prstGeom prst="downArrowCallout">
            <a:avLst>
              <a:gd name="adj1" fmla="val 9535"/>
              <a:gd name="adj2" fmla="val 14993"/>
              <a:gd name="adj3" fmla="val 25000"/>
              <a:gd name="adj4" fmla="val 740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3389 – 2605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784 тел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захоронено без разрешения прокуратуры</a:t>
            </a:r>
          </a:p>
          <a:p>
            <a:pPr algn="ctr"/>
            <a:r>
              <a:rPr lang="ru-RU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 не захоронены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857356" y="5786454"/>
            <a:ext cx="228601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 Предпочли  </a:t>
            </a:r>
            <a:r>
              <a:rPr lang="ru-RU" dirty="0" err="1" smtClean="0">
                <a:solidFill>
                  <a:schemeClr val="tx1"/>
                </a:solidFill>
              </a:rPr>
              <a:t>П</a:t>
            </a:r>
            <a:r>
              <a:rPr lang="ru-RU" dirty="0" smtClean="0">
                <a:solidFill>
                  <a:schemeClr val="tx1"/>
                </a:solidFill>
              </a:rPr>
              <a:t>/А вскрытие 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СМ Экспертизе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Не равно 16"/>
          <p:cNvSpPr/>
          <p:nvPr/>
        </p:nvSpPr>
        <p:spPr>
          <a:xfrm>
            <a:off x="2571736" y="1785926"/>
            <a:ext cx="914400" cy="785818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 Решает ли услуга такого качества  проблему транспортировки тел умерших?</a:t>
            </a:r>
            <a:endParaRPr lang="ru-RU" sz="3200" dirty="0"/>
          </a:p>
        </p:txBody>
      </p:sp>
      <p:pic>
        <p:nvPicPr>
          <p:cNvPr id="5" name="Picture 2" descr="http://im0-tub-ua.yandex.net/i?id=c96997cfd909ec1b10de9024c7bd18f5&amp;n=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4"/>
            <a:ext cx="1657350" cy="1238250"/>
          </a:xfrm>
          <a:prstGeom prst="rect">
            <a:avLst/>
          </a:prstGeom>
          <a:noFill/>
        </p:spPr>
      </p:pic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728" y="1643050"/>
          <a:ext cx="7358114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u="sng" dirty="0" smtClean="0"/>
              <a:t>Факт !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2143116"/>
            <a:ext cx="4214810" cy="30718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Центром соц. обслуживания  оплачено захоронение</a:t>
            </a:r>
          </a:p>
          <a:p>
            <a:pPr algn="ctr"/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91 чел.</a:t>
            </a:r>
          </a:p>
          <a:p>
            <a:pPr algn="ctr"/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</a:t>
            </a:r>
          </a:p>
          <a:p>
            <a:pPr algn="ctr"/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1146,32 </a:t>
            </a:r>
            <a:r>
              <a:rPr lang="ru-RU" sz="7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algn="ctr"/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104315,12 </a:t>
            </a:r>
            <a:r>
              <a:rPr lang="ru-RU" sz="7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7200" b="1" dirty="0" smtClean="0">
              <a:solidFill>
                <a:schemeClr val="tx1"/>
              </a:solidFill>
            </a:endParaRPr>
          </a:p>
        </p:txBody>
      </p:sp>
      <p:sp>
        <p:nvSpPr>
          <p:cNvPr id="7" name="Прямоугольник с двумя скругленными соседними углами 6"/>
          <p:cNvSpPr/>
          <p:nvPr/>
        </p:nvSpPr>
        <p:spPr>
          <a:xfrm>
            <a:off x="5572100" y="2071678"/>
            <a:ext cx="3571900" cy="4214818"/>
          </a:xfrm>
          <a:prstGeom prst="round2Same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чел. 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677,82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61 681,62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Фактическая  сумма решающая социальную задачу!!!!</a:t>
            </a:r>
          </a:p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429264"/>
            <a:ext cx="9144000" cy="14144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1731847,14  -  61681,62 = </a:t>
            </a:r>
          </a:p>
          <a:p>
            <a:pPr algn="ctr"/>
            <a:r>
              <a:rPr lang="ru-RU" sz="5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1 670 165,52 </a:t>
            </a:r>
            <a:endParaRPr lang="ru-RU" sz="5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http://im0-tub-ua.yandex.net/i?id=c96997cfd909ec1b10de9024c7bd18f5&amp;n=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29264"/>
            <a:ext cx="1657350" cy="1238250"/>
          </a:xfrm>
          <a:prstGeom prst="rect">
            <a:avLst/>
          </a:prstGeom>
          <a:noFill/>
        </p:spPr>
      </p:pic>
      <p:pic>
        <p:nvPicPr>
          <p:cNvPr id="10" name="Picture 2" descr="&amp;Ncy;&amp;ocy;&amp;vcy;&amp;ocy;&amp;scy;&amp;tcy;&amp;icy; &amp;ecy;&amp;kcy;&amp;ocy;&amp;ncy;&amp;ocy;&amp;mcy;&amp;icy;&amp;kcy;&amp;icy; &quot; &amp;Scy;&amp;tcy;&amp;rcy;&amp;acy;&amp;ncy;&amp;icy;&amp;tscy;&amp;acy; 1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54" y="5857868"/>
            <a:ext cx="1857346" cy="1000132"/>
          </a:xfrm>
          <a:prstGeom prst="rect">
            <a:avLst/>
          </a:prstGeom>
          <a:noFill/>
        </p:spPr>
      </p:pic>
      <p:sp>
        <p:nvSpPr>
          <p:cNvPr id="5" name="Овал 4"/>
          <p:cNvSpPr/>
          <p:nvPr/>
        </p:nvSpPr>
        <p:spPr>
          <a:xfrm>
            <a:off x="0" y="1571612"/>
            <a:ext cx="914400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2458 – 2215 = 243 доставок*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677,82грн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164 710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!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Где зародилась</a:t>
            </a:r>
            <a:br>
              <a:rPr lang="ru-RU" dirty="0" smtClean="0"/>
            </a:br>
            <a:r>
              <a:rPr lang="ru-RU" dirty="0" smtClean="0"/>
              <a:t>           проблема?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0" algn="ctr"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Формирование,  распределение  и расходование бюджетных средств для оказания услуги: доставка тел умерших в бюро СМЭ</a:t>
            </a:r>
          </a:p>
          <a:p>
            <a:pPr marL="360000" algn="ctr"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 ( код 96.03.1) </a:t>
            </a:r>
          </a:p>
          <a:p>
            <a:pPr>
              <a:buNone/>
            </a:pPr>
            <a:endParaRPr lang="ru-RU" sz="14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2000" b="1" dirty="0" smtClean="0"/>
              <a:t>Механизм выделения бюджетных средств </a:t>
            </a:r>
          </a:p>
          <a:p>
            <a:pPr>
              <a:buNone/>
            </a:pPr>
            <a:endParaRPr lang="ru-RU" sz="1400" dirty="0" smtClean="0"/>
          </a:p>
          <a:p>
            <a:pPr lvl="0">
              <a:buNone/>
            </a:pPr>
            <a:endParaRPr lang="ru-RU" sz="1400" b="1" dirty="0" smtClean="0">
              <a:solidFill>
                <a:srgbClr val="FF0000"/>
              </a:solidFill>
            </a:endParaRPr>
          </a:p>
          <a:p>
            <a:pPr lvl="0">
              <a:buNone/>
            </a:pPr>
            <a:endParaRPr lang="ru-RU" sz="1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1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1400" b="1" dirty="0" smtClean="0">
              <a:solidFill>
                <a:srgbClr val="FF0000"/>
              </a:solidFill>
            </a:endParaRPr>
          </a:p>
          <a:p>
            <a:endParaRPr lang="ru-RU" sz="1400" b="1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8434" name="Picture 2" descr="&amp;Ncy;&amp;ocy;&amp;vcy;&amp;ocy;&amp;scy;&amp;tcy;&amp;icy; &amp;ecy;&amp;kcy;&amp;ocy;&amp;ncy;&amp;ocy;&amp;mcy;&amp;icy;&amp;kcy;&amp;icy; &quot; &amp;Scy;&amp;tcy;&amp;rcy;&amp;acy;&amp;ncy;&amp;icy;&amp;tscy;&amp;acy; 1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285728"/>
            <a:ext cx="1857346" cy="1000132"/>
          </a:xfrm>
          <a:prstGeom prst="rect">
            <a:avLst/>
          </a:prstGeom>
          <a:noFill/>
        </p:spPr>
      </p:pic>
      <p:graphicFrame>
        <p:nvGraphicFramePr>
          <p:cNvPr id="6" name="Содержимое 3"/>
          <p:cNvGraphicFramePr>
            <a:graphicFrameLocks/>
          </p:cNvGraphicFramePr>
          <p:nvPr/>
        </p:nvGraphicFramePr>
        <p:xfrm>
          <a:off x="428596" y="3000372"/>
          <a:ext cx="8229600" cy="3625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4" descr="&amp;Ucy;&amp;lcy;&amp;ucy;&amp;chcy;&amp;shcy;&amp;iecy;&amp;ncy;&amp;icy;&amp;iecy; &amp;rcy;&amp;iecy;&amp;jcy;&amp;tcy;&amp;icy;&amp;ncy;&amp;gcy;&amp;acy; &amp;scy;&amp;acy;&amp;jcy;&amp;tcy;&amp;acy;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58050" y="2357430"/>
            <a:ext cx="1785950" cy="17145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Стоимость транспортировки  умерших для жителей  города?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75191"/>
            <a:ext cx="8643998" cy="4625609"/>
          </a:xfrm>
        </p:spPr>
        <p:txBody>
          <a:bodyPr>
            <a:normAutofit fontScale="40000" lnSpcReduction="20000"/>
          </a:bodyPr>
          <a:lstStyle/>
          <a:p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В объявлении о результатах торгов </a:t>
            </a:r>
          </a:p>
          <a:p>
            <a:pPr>
              <a:buNone/>
            </a:pPr>
            <a:r>
              <a:rPr lang="ru-RU" sz="5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в </a:t>
            </a:r>
            <a:r>
              <a:rPr lang="ru-RU" sz="59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2014г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.  на оказание услуги: 96.03.1 </a:t>
            </a:r>
            <a:r>
              <a:rPr lang="ru-RU" sz="5900" i="1" dirty="0" smtClean="0">
                <a:latin typeface="Times New Roman" pitchFamily="18" charset="0"/>
                <a:cs typeface="Times New Roman" pitchFamily="18" charset="0"/>
              </a:rPr>
              <a:t>(вывоз трупов с места происшествия) 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указана сумма  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>
              <a:buNone/>
            </a:pPr>
            <a:endParaRPr lang="ru-RU" sz="5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9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1 731</a:t>
            </a:r>
            <a:r>
              <a:rPr lang="en-US" sz="9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847,14 </a:t>
            </a:r>
            <a:r>
              <a:rPr lang="ru-RU" sz="9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9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9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9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 перевозку </a:t>
            </a:r>
          </a:p>
          <a:p>
            <a:pPr>
              <a:buNone/>
            </a:pPr>
            <a:r>
              <a:rPr lang="ru-RU" sz="9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9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2 555 тел </a:t>
            </a:r>
          </a:p>
          <a:p>
            <a:pPr>
              <a:buNone/>
            </a:pPr>
            <a:endParaRPr lang="ru-RU" sz="59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5900" b="1" u="sng" dirty="0" err="1" smtClean="0">
                <a:latin typeface="Times New Roman" pitchFamily="18" charset="0"/>
                <a:cs typeface="Times New Roman" pitchFamily="18" charset="0"/>
              </a:rPr>
              <a:t>Фактически</a:t>
            </a:r>
            <a:r>
              <a:rPr lang="uk-UA" sz="5900" b="1" u="sng" dirty="0" smtClean="0">
                <a:latin typeface="Times New Roman" pitchFamily="18" charset="0"/>
                <a:cs typeface="Times New Roman" pitchFamily="18" charset="0"/>
              </a:rPr>
              <a:t> перевезено: </a:t>
            </a:r>
          </a:p>
          <a:p>
            <a:pPr algn="ctr"/>
            <a:endParaRPr lang="uk-UA" sz="59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900" dirty="0" smtClean="0">
                <a:latin typeface="Arial Narrow" pitchFamily="34" charset="0"/>
              </a:rPr>
              <a:t>- 2 458  (данные ЖКХ) </a:t>
            </a:r>
          </a:p>
          <a:p>
            <a:pPr algn="ctr">
              <a:buNone/>
            </a:pPr>
            <a:endParaRPr lang="ru-RU" sz="5900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ru-RU" sz="5900" dirty="0" smtClean="0">
                <a:latin typeface="Arial Narrow" pitchFamily="34" charset="0"/>
              </a:rPr>
              <a:t>  - 2 215 (данные СМЭ)</a:t>
            </a:r>
            <a:endParaRPr lang="ru-RU" sz="5900" dirty="0" smtClean="0">
              <a:latin typeface="Arial Narrow" pitchFamily="34" charset="0"/>
            </a:endParaRPr>
          </a:p>
          <a:p>
            <a:pPr algn="ctr"/>
            <a:endParaRPr lang="ru-RU" sz="5900" dirty="0" smtClean="0"/>
          </a:p>
          <a:p>
            <a:pPr algn="ctr"/>
            <a:endParaRPr lang="ru-RU" sz="4400" dirty="0" smtClean="0"/>
          </a:p>
          <a:p>
            <a:pPr>
              <a:buNone/>
            </a:pPr>
            <a:endParaRPr lang="ru-RU" sz="41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b="1" dirty="0" smtClean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Кто </a:t>
            </a:r>
            <a:r>
              <a:rPr lang="ru-RU" smtClean="0"/>
              <a:t>исполнитель услуги: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401080" cy="4625609"/>
          </a:xfrm>
        </p:spPr>
        <p:txBody>
          <a:bodyPr>
            <a:normAutofit/>
          </a:bodyPr>
          <a:lstStyle/>
          <a:p>
            <a:r>
              <a:rPr lang="uk-UA" sz="2400" u="sng" dirty="0" smtClean="0">
                <a:solidFill>
                  <a:srgbClr val="FF0000"/>
                </a:solidFill>
                <a:latin typeface="Arial Narrow" pitchFamily="34" charset="0"/>
              </a:rPr>
              <a:t>В 2015 р.: </a:t>
            </a:r>
            <a:r>
              <a:rPr lang="ru-RU" sz="2400" dirty="0" err="1" smtClean="0">
                <a:latin typeface="Arial Narrow" pitchFamily="34" charset="0"/>
              </a:rPr>
              <a:t>ДП</a:t>
            </a:r>
            <a:r>
              <a:rPr lang="ru-RU" sz="2400" dirty="0" smtClean="0">
                <a:latin typeface="Arial Narrow" pitchFamily="34" charset="0"/>
              </a:rPr>
              <a:t> МІНІСТЕРСТВА ВНУТРІШНІХ СПРАВ УКРАЇНИ «ІНФОРМ-РЕСУРСИ» (</a:t>
            </a:r>
            <a:r>
              <a:rPr lang="uk-UA" sz="2400" dirty="0" smtClean="0">
                <a:latin typeface="Arial Narrow" pitchFamily="34" charset="0"/>
              </a:rPr>
              <a:t>ЄДРПОУ </a:t>
            </a:r>
            <a:r>
              <a:rPr lang="ru-RU" sz="2400" dirty="0" smtClean="0">
                <a:latin typeface="Arial Narrow" pitchFamily="34" charset="0"/>
              </a:rPr>
              <a:t>32248749)</a:t>
            </a:r>
          </a:p>
          <a:p>
            <a:pPr>
              <a:buNone/>
            </a:pPr>
            <a:r>
              <a:rPr lang="uk-UA" sz="2400" dirty="0" smtClean="0">
                <a:latin typeface="Arial Narrow" pitchFamily="34" charset="0"/>
              </a:rPr>
              <a:t>     Місцезнаходження: </a:t>
            </a:r>
            <a:r>
              <a:rPr lang="ru-RU" sz="2400" dirty="0" smtClean="0">
                <a:latin typeface="Arial Narrow" pitchFamily="34" charset="0"/>
              </a:rPr>
              <a:t>69000, </a:t>
            </a:r>
            <a:r>
              <a:rPr lang="ru-RU" sz="2400" dirty="0" err="1" smtClean="0">
                <a:latin typeface="Arial Narrow" pitchFamily="34" charset="0"/>
              </a:rPr>
              <a:t>Запорізька</a:t>
            </a:r>
            <a:r>
              <a:rPr lang="ru-RU" sz="2400" dirty="0" smtClean="0">
                <a:latin typeface="Arial Narrow" pitchFamily="34" charset="0"/>
              </a:rPr>
              <a:t> обл., </a:t>
            </a:r>
            <a:r>
              <a:rPr lang="ru-RU" sz="2400" dirty="0" err="1" smtClean="0">
                <a:latin typeface="Arial Narrow" pitchFamily="34" charset="0"/>
              </a:rPr>
              <a:t>місто</a:t>
            </a:r>
            <a:r>
              <a:rPr lang="ru-RU" sz="2400" dirty="0" smtClean="0">
                <a:latin typeface="Arial Narrow" pitchFamily="34" charset="0"/>
              </a:rPr>
              <a:t> </a:t>
            </a:r>
            <a:r>
              <a:rPr lang="ru-RU" sz="2400" dirty="0" err="1" smtClean="0">
                <a:latin typeface="Arial Narrow" pitchFamily="34" charset="0"/>
              </a:rPr>
              <a:t>Запоріжжя</a:t>
            </a:r>
            <a:r>
              <a:rPr lang="ru-RU" sz="2400" dirty="0" smtClean="0">
                <a:latin typeface="Arial Narrow" pitchFamily="34" charset="0"/>
              </a:rPr>
              <a:t>, ПРОСПЕКТ ЛЕНІНА, </a:t>
            </a:r>
            <a:r>
              <a:rPr lang="ru-RU" sz="2400" dirty="0" err="1" smtClean="0">
                <a:latin typeface="Arial Narrow" pitchFamily="34" charset="0"/>
              </a:rPr>
              <a:t>будинок</a:t>
            </a:r>
            <a:r>
              <a:rPr lang="ru-RU" sz="2400" dirty="0" smtClean="0">
                <a:latin typeface="Arial Narrow" pitchFamily="34" charset="0"/>
              </a:rPr>
              <a:t> 109, </a:t>
            </a:r>
            <a:r>
              <a:rPr lang="ru-RU" sz="2400" dirty="0" err="1" smtClean="0">
                <a:latin typeface="Arial Narrow" pitchFamily="34" charset="0"/>
              </a:rPr>
              <a:t>кімната</a:t>
            </a:r>
            <a:r>
              <a:rPr lang="ru-RU" sz="2400" dirty="0" smtClean="0">
                <a:latin typeface="Arial Narrow" pitchFamily="34" charset="0"/>
              </a:rPr>
              <a:t> 401.</a:t>
            </a:r>
          </a:p>
          <a:p>
            <a:pPr algn="ctr">
              <a:buNone/>
            </a:pPr>
            <a:r>
              <a:rPr lang="uk-UA" sz="2400" dirty="0" smtClean="0">
                <a:latin typeface="Arial Narrow" pitchFamily="34" charset="0"/>
              </a:rPr>
              <a:t>    </a:t>
            </a:r>
            <a:r>
              <a:rPr lang="uk-UA" sz="2400" u="sng" dirty="0" smtClean="0">
                <a:solidFill>
                  <a:srgbClr val="FF0000"/>
                </a:solidFill>
                <a:latin typeface="Arial Narrow" pitchFamily="34" charset="0"/>
              </a:rPr>
              <a:t>ПРИМІТКА:</a:t>
            </a:r>
            <a:r>
              <a:rPr lang="uk-UA" sz="2400" dirty="0" smtClean="0">
                <a:latin typeface="Arial Narrow" pitchFamily="34" charset="0"/>
              </a:rPr>
              <a:t> </a:t>
            </a:r>
            <a:r>
              <a:rPr lang="uk-UA" sz="2400" b="1" i="1" u="sng" dirty="0" smtClean="0">
                <a:latin typeface="Arial Narrow" pitchFamily="34" charset="0"/>
              </a:rPr>
              <a:t>за даними сайту Державної реєстраційної служби за даною адресою знаходиться підприємство, діяльність якого </a:t>
            </a:r>
            <a:r>
              <a:rPr lang="uk-UA" sz="2400" b="1" i="1" u="sng" dirty="0" smtClean="0">
                <a:solidFill>
                  <a:srgbClr val="FF0000"/>
                </a:solidFill>
                <a:latin typeface="Arial Narrow" pitchFamily="34" charset="0"/>
              </a:rPr>
              <a:t>припинена в 2008р. </a:t>
            </a:r>
            <a:endParaRPr lang="ru-RU" sz="2400" b="1" i="1" u="sng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None/>
            </a:pPr>
            <a:endParaRPr lang="ru-RU" sz="2400" dirty="0" smtClean="0">
              <a:latin typeface="Arial Narrow" pitchFamily="34" charset="0"/>
            </a:endParaRPr>
          </a:p>
          <a:p>
            <a:r>
              <a:rPr lang="uk-UA" sz="2400" u="sng" dirty="0" smtClean="0">
                <a:solidFill>
                  <a:srgbClr val="FF0000"/>
                </a:solidFill>
                <a:latin typeface="Arial Narrow" pitchFamily="34" charset="0"/>
              </a:rPr>
              <a:t>В 2014 р.: </a:t>
            </a:r>
            <a:r>
              <a:rPr lang="uk-UA" sz="2400" dirty="0" err="1" smtClean="0">
                <a:latin typeface="Arial Narrow" pitchFamily="34" charset="0"/>
              </a:rPr>
              <a:t>ДП</a:t>
            </a:r>
            <a:r>
              <a:rPr lang="uk-UA" sz="2400" dirty="0" smtClean="0">
                <a:latin typeface="Arial Narrow" pitchFamily="34" charset="0"/>
              </a:rPr>
              <a:t>  Міністерства внутрішніх справ  України </a:t>
            </a:r>
            <a:r>
              <a:rPr lang="uk-UA" sz="2400" dirty="0" err="1" smtClean="0">
                <a:latin typeface="Arial Narrow" pitchFamily="34" charset="0"/>
              </a:rPr>
              <a:t>“Інформ-ресурси”</a:t>
            </a:r>
            <a:r>
              <a:rPr lang="uk-UA" sz="2400" dirty="0" smtClean="0">
                <a:latin typeface="Arial Narrow" pitchFamily="34" charset="0"/>
              </a:rPr>
              <a:t> в особі Миколаївської філії </a:t>
            </a:r>
            <a:r>
              <a:rPr lang="ru-RU" sz="2400" dirty="0" smtClean="0">
                <a:latin typeface="Arial Narrow" pitchFamily="34" charset="0"/>
              </a:rPr>
              <a:t>(</a:t>
            </a:r>
            <a:r>
              <a:rPr lang="uk-UA" sz="2400" dirty="0" smtClean="0">
                <a:latin typeface="Arial Narrow" pitchFamily="34" charset="0"/>
              </a:rPr>
              <a:t>ЄДРПОУ 36320069)</a:t>
            </a:r>
          </a:p>
          <a:p>
            <a:pPr>
              <a:buNone/>
            </a:pPr>
            <a:r>
              <a:rPr lang="uk-UA" sz="2400" dirty="0" smtClean="0">
                <a:latin typeface="Arial Narrow" pitchFamily="34" charset="0"/>
              </a:rPr>
              <a:t>      Місцезнаходження:54000 м. Миколаїв, вул. Декабристів, 5.</a:t>
            </a:r>
            <a:endParaRPr lang="ru-RU" sz="2400" dirty="0" smtClean="0">
              <a:latin typeface="Arial Narrow" pitchFamily="34" charset="0"/>
            </a:endParaRPr>
          </a:p>
          <a:p>
            <a:pPr>
              <a:buNone/>
            </a:pPr>
            <a:endParaRPr lang="ru-RU" sz="2400" dirty="0"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6740</TotalTime>
  <Words>411</Words>
  <Application>Microsoft Office PowerPoint</Application>
  <PresentationFormat>Экран (4:3)</PresentationFormat>
  <Paragraphs>109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Модульная</vt:lpstr>
      <vt:lpstr> ПРОЕКТ «Прозрачность и  доступность ритуальных услуг для жителей Николаева» (реализуется при поддержке ФРГН и NED(г. Вашингтон, США)  в рамках проекта “Местные бюджеты под контроль общественности”   Николаев-2015</vt:lpstr>
      <vt:lpstr> Схема движения  тела  усопшего</vt:lpstr>
      <vt:lpstr>    Официальные данные     ( Милиция, СМЭ, Прокуратура)</vt:lpstr>
      <vt:lpstr> Решает ли услуга такого качества  проблему транспортировки тел умерших?</vt:lpstr>
      <vt:lpstr>Факт ! </vt:lpstr>
      <vt:lpstr>Где зародилась            проблема? </vt:lpstr>
      <vt:lpstr>Стоимость транспортировки  умерших для жителей  города?</vt:lpstr>
      <vt:lpstr>Кто исполнитель услуги: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РИТУАЛЬНЫЕ УСЛУГИ В НИКОЛАЕВЕ</dc:title>
  <dc:creator>123</dc:creator>
  <cp:lastModifiedBy>Admin</cp:lastModifiedBy>
  <cp:revision>626</cp:revision>
  <dcterms:created xsi:type="dcterms:W3CDTF">2015-05-20T07:03:16Z</dcterms:created>
  <dcterms:modified xsi:type="dcterms:W3CDTF">2015-09-24T07:45:27Z</dcterms:modified>
</cp:coreProperties>
</file>